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56" r:id="rId2"/>
    <p:sldId id="264" r:id="rId3"/>
    <p:sldId id="261" r:id="rId4"/>
    <p:sldId id="262" r:id="rId5"/>
    <p:sldId id="263" r:id="rId6"/>
    <p:sldId id="266" r:id="rId7"/>
    <p:sldId id="265" r:id="rId8"/>
    <p:sldId id="269" r:id="rId9"/>
    <p:sldId id="267" r:id="rId10"/>
    <p:sldId id="268" r:id="rId11"/>
    <p:sldId id="276" r:id="rId12"/>
    <p:sldId id="270" r:id="rId13"/>
    <p:sldId id="271" r:id="rId14"/>
    <p:sldId id="272" r:id="rId15"/>
    <p:sldId id="275" r:id="rId16"/>
    <p:sldId id="273" r:id="rId17"/>
    <p:sldId id="277" r:id="rId18"/>
  </p:sldIdLst>
  <p:sldSz cx="12179300" cy="9134475" type="ledger"/>
  <p:notesSz cx="9309100" cy="7023100"/>
  <p:defaultTextStyle>
    <a:defPPr>
      <a:defRPr lang="en-US"/>
    </a:defPPr>
    <a:lvl1pPr marL="0" algn="l" defTabSz="608918" rtl="0" eaLnBrk="1" latinLnBrk="0" hangingPunct="1">
      <a:defRPr sz="2400" kern="1200">
        <a:solidFill>
          <a:schemeClr val="tx1"/>
        </a:solidFill>
        <a:latin typeface="+mn-lt"/>
        <a:ea typeface="+mn-ea"/>
        <a:cs typeface="+mn-cs"/>
      </a:defRPr>
    </a:lvl1pPr>
    <a:lvl2pPr marL="608918" algn="l" defTabSz="608918" rtl="0" eaLnBrk="1" latinLnBrk="0" hangingPunct="1">
      <a:defRPr sz="2400" kern="1200">
        <a:solidFill>
          <a:schemeClr val="tx1"/>
        </a:solidFill>
        <a:latin typeface="+mn-lt"/>
        <a:ea typeface="+mn-ea"/>
        <a:cs typeface="+mn-cs"/>
      </a:defRPr>
    </a:lvl2pPr>
    <a:lvl3pPr marL="1217836" algn="l" defTabSz="608918" rtl="0" eaLnBrk="1" latinLnBrk="0" hangingPunct="1">
      <a:defRPr sz="2400" kern="1200">
        <a:solidFill>
          <a:schemeClr val="tx1"/>
        </a:solidFill>
        <a:latin typeface="+mn-lt"/>
        <a:ea typeface="+mn-ea"/>
        <a:cs typeface="+mn-cs"/>
      </a:defRPr>
    </a:lvl3pPr>
    <a:lvl4pPr marL="1826754" algn="l" defTabSz="608918" rtl="0" eaLnBrk="1" latinLnBrk="0" hangingPunct="1">
      <a:defRPr sz="2400" kern="1200">
        <a:solidFill>
          <a:schemeClr val="tx1"/>
        </a:solidFill>
        <a:latin typeface="+mn-lt"/>
        <a:ea typeface="+mn-ea"/>
        <a:cs typeface="+mn-cs"/>
      </a:defRPr>
    </a:lvl4pPr>
    <a:lvl5pPr marL="2435672" algn="l" defTabSz="608918" rtl="0" eaLnBrk="1" latinLnBrk="0" hangingPunct="1">
      <a:defRPr sz="2400" kern="1200">
        <a:solidFill>
          <a:schemeClr val="tx1"/>
        </a:solidFill>
        <a:latin typeface="+mn-lt"/>
        <a:ea typeface="+mn-ea"/>
        <a:cs typeface="+mn-cs"/>
      </a:defRPr>
    </a:lvl5pPr>
    <a:lvl6pPr marL="3044590" algn="l" defTabSz="608918" rtl="0" eaLnBrk="1" latinLnBrk="0" hangingPunct="1">
      <a:defRPr sz="2400" kern="1200">
        <a:solidFill>
          <a:schemeClr val="tx1"/>
        </a:solidFill>
        <a:latin typeface="+mn-lt"/>
        <a:ea typeface="+mn-ea"/>
        <a:cs typeface="+mn-cs"/>
      </a:defRPr>
    </a:lvl6pPr>
    <a:lvl7pPr marL="3653508" algn="l" defTabSz="608918" rtl="0" eaLnBrk="1" latinLnBrk="0" hangingPunct="1">
      <a:defRPr sz="2400" kern="1200">
        <a:solidFill>
          <a:schemeClr val="tx1"/>
        </a:solidFill>
        <a:latin typeface="+mn-lt"/>
        <a:ea typeface="+mn-ea"/>
        <a:cs typeface="+mn-cs"/>
      </a:defRPr>
    </a:lvl7pPr>
    <a:lvl8pPr marL="4262426" algn="l" defTabSz="608918" rtl="0" eaLnBrk="1" latinLnBrk="0" hangingPunct="1">
      <a:defRPr sz="2400" kern="1200">
        <a:solidFill>
          <a:schemeClr val="tx1"/>
        </a:solidFill>
        <a:latin typeface="+mn-lt"/>
        <a:ea typeface="+mn-ea"/>
        <a:cs typeface="+mn-cs"/>
      </a:defRPr>
    </a:lvl8pPr>
    <a:lvl9pPr marL="4871344" algn="l" defTabSz="608918"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77">
          <p15:clr>
            <a:srgbClr val="A4A3A4"/>
          </p15:clr>
        </p15:guide>
        <p15:guide id="2" pos="38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9B5"/>
    <a:srgbClr val="D8F5A9"/>
    <a:srgbClr val="E0F7BB"/>
    <a:srgbClr val="DCF8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42" autoAdjust="0"/>
  </p:normalViewPr>
  <p:slideViewPr>
    <p:cSldViewPr snapToGrid="0" snapToObjects="1">
      <p:cViewPr>
        <p:scale>
          <a:sx n="75" d="100"/>
          <a:sy n="75" d="100"/>
        </p:scale>
        <p:origin x="-300" y="-30"/>
      </p:cViewPr>
      <p:guideLst>
        <p:guide orient="horz" pos="2877"/>
        <p:guide pos="383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072683194260295"/>
          <c:y val="0"/>
          <c:w val="0.66849079352802299"/>
          <c:h val="1"/>
        </c:manualLayout>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smtClean="0"/>
              <a:t>2014 Survey Respondent</a:t>
            </a:r>
            <a:r>
              <a:rPr lang="en-US" sz="2400" baseline="0" dirty="0" smtClean="0"/>
              <a:t>s</a:t>
            </a:r>
            <a:endParaRPr lang="en-US" sz="2400" dirty="0"/>
          </a:p>
        </c:rich>
      </c:tx>
      <c:layout>
        <c:manualLayout>
          <c:xMode val="edge"/>
          <c:yMode val="edge"/>
          <c:x val="0.32986156847845161"/>
          <c:y val="0.10878765146294907"/>
        </c:manualLayout>
      </c:layout>
      <c:overlay val="0"/>
    </c:title>
    <c:autoTitleDeleted val="0"/>
    <c:plotArea>
      <c:layout>
        <c:manualLayout>
          <c:layoutTarget val="inner"/>
          <c:xMode val="edge"/>
          <c:yMode val="edge"/>
          <c:x val="0.26386752306439104"/>
          <c:y val="0.21945265711469941"/>
          <c:w val="0.51876263993523408"/>
          <c:h val="0.78005950599417595"/>
        </c:manualLayout>
      </c:layout>
      <c:pieChart>
        <c:varyColors val="1"/>
        <c:ser>
          <c:idx val="0"/>
          <c:order val="0"/>
          <c:dPt>
            <c:idx val="0"/>
            <c:bubble3D val="0"/>
            <c:spPr>
              <a:solidFill>
                <a:schemeClr val="accent3">
                  <a:lumMod val="50000"/>
                </a:schemeClr>
              </a:solidFill>
            </c:spPr>
          </c:dPt>
          <c:dPt>
            <c:idx val="1"/>
            <c:bubble3D val="0"/>
            <c:spPr>
              <a:solidFill>
                <a:schemeClr val="accent3">
                  <a:lumMod val="75000"/>
                </a:schemeClr>
              </a:solidFill>
            </c:spPr>
          </c:dPt>
          <c:dLbls>
            <c:dLbl>
              <c:idx val="0"/>
              <c:layout>
                <c:manualLayout>
                  <c:x val="-0.10921234646921389"/>
                  <c:y val="0.20388256579282346"/>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5015862490055479"/>
                  <c:y val="-0.1215478215019965"/>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9.5880567326242547E-2"/>
                  <c:y val="-0.14709825898933804"/>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5.8830186830959093E-2"/>
                  <c:y val="0.19800949765613596"/>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Sheet1!$A$1:$A$4</c:f>
              <c:strCache>
                <c:ptCount val="4"/>
                <c:pt idx="0">
                  <c:v>Undergrads</c:v>
                </c:pt>
                <c:pt idx="1">
                  <c:v>Graduate/ Professionals</c:v>
                </c:pt>
                <c:pt idx="2">
                  <c:v>Staff</c:v>
                </c:pt>
                <c:pt idx="3">
                  <c:v>Faculty</c:v>
                </c:pt>
              </c:strCache>
            </c:strRef>
          </c:cat>
          <c:val>
            <c:numRef>
              <c:f>Sheet1!$B$1:$B$4</c:f>
              <c:numCache>
                <c:formatCode>0%</c:formatCode>
                <c:ptCount val="4"/>
                <c:pt idx="0">
                  <c:v>0.22</c:v>
                </c:pt>
                <c:pt idx="1">
                  <c:v>0.24</c:v>
                </c:pt>
                <c:pt idx="2">
                  <c:v>0.49</c:v>
                </c:pt>
                <c:pt idx="3">
                  <c:v>0.13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2014</a:t>
            </a:r>
            <a:endParaRPr lang="en-US" dirty="0"/>
          </a:p>
        </c:rich>
      </c:tx>
      <c:layout>
        <c:manualLayout>
          <c:xMode val="edge"/>
          <c:yMode val="edge"/>
          <c:x val="0.25841739905194355"/>
          <c:y val="2.7876772591773832E-2"/>
        </c:manualLayout>
      </c:layout>
      <c:overlay val="0"/>
    </c:title>
    <c:autoTitleDeleted val="0"/>
    <c:plotArea>
      <c:layout>
        <c:manualLayout>
          <c:layoutTarget val="inner"/>
          <c:xMode val="edge"/>
          <c:yMode val="edge"/>
          <c:x val="1.8965360099441942E-3"/>
          <c:y val="0.12761307832507862"/>
          <c:w val="0.65085738130298965"/>
          <c:h val="0.79285536501544396"/>
        </c:manualLayout>
      </c:layout>
      <c:pieChart>
        <c:varyColors val="1"/>
        <c:ser>
          <c:idx val="0"/>
          <c:order val="0"/>
          <c:dPt>
            <c:idx val="0"/>
            <c:bubble3D val="0"/>
            <c:spPr>
              <a:solidFill>
                <a:schemeClr val="accent3">
                  <a:lumMod val="50000"/>
                </a:schemeClr>
              </a:solidFill>
            </c:spPr>
          </c:dPt>
          <c:dPt>
            <c:idx val="1"/>
            <c:bubble3D val="0"/>
            <c:spPr>
              <a:solidFill>
                <a:schemeClr val="accent3">
                  <a:lumMod val="75000"/>
                </a:schemeClr>
              </a:solidFill>
            </c:spPr>
          </c:dPt>
          <c:dLbls>
            <c:dLbl>
              <c:idx val="0"/>
              <c:layout>
                <c:manualLayout>
                  <c:x val="-0.15344480080642445"/>
                  <c:y val="0.19034650058015315"/>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23615169961041504"/>
                  <c:y val="-0.13455795078265378"/>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7178283023182059"/>
                  <c:y val="-0.14666331939519758"/>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9.6930654442430222E-2"/>
                  <c:y val="0.17734282337767035"/>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Sheet1!$A$1:$A$4</c:f>
              <c:strCache>
                <c:ptCount val="4"/>
                <c:pt idx="0">
                  <c:v>Undergrads</c:v>
                </c:pt>
                <c:pt idx="1">
                  <c:v>Graduate/ Professionals</c:v>
                </c:pt>
                <c:pt idx="2">
                  <c:v>Staff</c:v>
                </c:pt>
                <c:pt idx="3">
                  <c:v>Faculty</c:v>
                </c:pt>
              </c:strCache>
            </c:strRef>
          </c:cat>
          <c:val>
            <c:numRef>
              <c:f>Sheet1!$B$1:$B$4</c:f>
              <c:numCache>
                <c:formatCode>0%</c:formatCode>
                <c:ptCount val="4"/>
                <c:pt idx="0">
                  <c:v>0.22</c:v>
                </c:pt>
                <c:pt idx="1">
                  <c:v>0.24</c:v>
                </c:pt>
                <c:pt idx="2">
                  <c:v>0.49</c:v>
                </c:pt>
                <c:pt idx="3">
                  <c:v>0.13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a:pPr>
            <a:r>
              <a:rPr lang="en-US" sz="2400" dirty="0"/>
              <a:t>2012</a:t>
            </a:r>
            <a:endParaRPr lang="en-US" dirty="0"/>
          </a:p>
        </c:rich>
      </c:tx>
      <c:layout>
        <c:manualLayout>
          <c:xMode val="edge"/>
          <c:yMode val="edge"/>
          <c:x val="0.45875592602694598"/>
          <c:y val="3.4896116802217582E-2"/>
        </c:manualLayout>
      </c:layout>
      <c:overlay val="0"/>
    </c:title>
    <c:autoTitleDeleted val="0"/>
    <c:plotArea>
      <c:layout>
        <c:manualLayout>
          <c:layoutTarget val="inner"/>
          <c:xMode val="edge"/>
          <c:yMode val="edge"/>
          <c:x val="0.20120931040857085"/>
          <c:y val="0.13244077589037231"/>
          <c:w val="0.63083037011017851"/>
          <c:h val="0.82865078543145287"/>
        </c:manualLayout>
      </c:layout>
      <c:pieChart>
        <c:varyColors val="1"/>
        <c:ser>
          <c:idx val="0"/>
          <c:order val="0"/>
          <c:spPr>
            <a:ln>
              <a:solidFill>
                <a:sysClr val="window" lastClr="FFFFFF"/>
              </a:solidFill>
            </a:ln>
          </c:spPr>
          <c:dLbls>
            <c:dLbl>
              <c:idx val="0"/>
              <c:layout>
                <c:manualLayout>
                  <c:x val="-0.21133109320870117"/>
                  <c:y val="0.16631925789286683"/>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9700937387179399"/>
                  <c:y val="-0.19596724318248676"/>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6850590742544133"/>
                  <c:y val="-0.15582350809997067"/>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8.6288952179854064E-2"/>
                  <c:y val="0.20017580789161873"/>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4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Sheet1!$A$6:$A$9</c:f>
              <c:strCache>
                <c:ptCount val="4"/>
                <c:pt idx="0">
                  <c:v>Undergrads</c:v>
                </c:pt>
                <c:pt idx="1">
                  <c:v>Graduate/ Professionals</c:v>
                </c:pt>
                <c:pt idx="2">
                  <c:v>Staff</c:v>
                </c:pt>
                <c:pt idx="3">
                  <c:v>Faculty</c:v>
                </c:pt>
              </c:strCache>
            </c:strRef>
          </c:cat>
          <c:val>
            <c:numRef>
              <c:f>Sheet1!$B$6:$B$9</c:f>
              <c:numCache>
                <c:formatCode>0%</c:formatCode>
                <c:ptCount val="4"/>
                <c:pt idx="0">
                  <c:v>0.28000000000000003</c:v>
                </c:pt>
                <c:pt idx="1">
                  <c:v>0.17</c:v>
                </c:pt>
                <c:pt idx="2">
                  <c:v>0.42</c:v>
                </c:pt>
                <c:pt idx="3">
                  <c:v>0.13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layout>
        <c:manualLayout>
          <c:xMode val="edge"/>
          <c:yMode val="edge"/>
          <c:x val="0.31235912970806534"/>
          <c:y val="4.8589124982989562E-2"/>
        </c:manualLayout>
      </c:layout>
      <c:overlay val="0"/>
      <c:txPr>
        <a:bodyPr/>
        <a:lstStyle/>
        <a:p>
          <a:pPr>
            <a:defRPr sz="2800"/>
          </a:pPr>
          <a:endParaRPr lang="en-US"/>
        </a:p>
      </c:txPr>
    </c:title>
    <c:autoTitleDeleted val="0"/>
    <c:plotArea>
      <c:layout>
        <c:manualLayout>
          <c:layoutTarget val="inner"/>
          <c:xMode val="edge"/>
          <c:yMode val="edge"/>
          <c:x val="0.17015099012919188"/>
          <c:y val="0.24080468127296409"/>
          <c:w val="0.67788121075993435"/>
          <c:h val="0.67439864694103691"/>
        </c:manualLayout>
      </c:layout>
      <c:pieChart>
        <c:varyColors val="1"/>
        <c:ser>
          <c:idx val="0"/>
          <c:order val="0"/>
          <c:tx>
            <c:strRef>
              <c:f>'[Presentation analytics.xlsx]Sheet2'!$B$8</c:f>
              <c:strCache>
                <c:ptCount val="1"/>
                <c:pt idx="0">
                  <c:v>Survey Numbers</c:v>
                </c:pt>
              </c:strCache>
            </c:strRef>
          </c:tx>
          <c:dLbls>
            <c:dLbl>
              <c:idx val="0"/>
              <c:layout>
                <c:manualLayout>
                  <c:x val="-0.17075297566165443"/>
                  <c:y val="7.9790519142853622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0.1762056964983659"/>
                  <c:y val="-9.2723419973172105E-4"/>
                </c:manualLayout>
              </c:layout>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5746953739010128"/>
                  <c:y val="-0.14781486821189604"/>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4042572676269394"/>
                  <c:y val="0.17771197614382708"/>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'[Presentation analytics.xlsx]Sheet2'!$D$9:$D$12</c:f>
              <c:strCache>
                <c:ptCount val="4"/>
                <c:pt idx="0">
                  <c:v>Bus</c:v>
                </c:pt>
                <c:pt idx="1">
                  <c:v>Carpool with 2+ people</c:v>
                </c:pt>
                <c:pt idx="2">
                  <c:v>Drive yourself</c:v>
                </c:pt>
                <c:pt idx="3">
                  <c:v>Walk or Bike</c:v>
                </c:pt>
              </c:strCache>
            </c:strRef>
          </c:cat>
          <c:val>
            <c:numRef>
              <c:f>'[Presentation analytics.xlsx]Sheet2'!$B$9:$B$12</c:f>
              <c:numCache>
                <c:formatCode>0.00%</c:formatCode>
                <c:ptCount val="4"/>
                <c:pt idx="0">
                  <c:v>0.45479999999999998</c:v>
                </c:pt>
                <c:pt idx="1">
                  <c:v>6.7000000000000004E-2</c:v>
                </c:pt>
                <c:pt idx="2">
                  <c:v>0.25440000000000002</c:v>
                </c:pt>
                <c:pt idx="3">
                  <c:v>0.2238</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4"/>
    </mc:Choice>
    <mc:Fallback>
      <c:style val="14"/>
    </mc:Fallback>
  </mc:AlternateContent>
  <c:clrMapOvr bg1="lt1" tx1="dk1" bg2="lt2" tx2="dk2" accent1="accent1" accent2="accent2" accent3="accent3" accent4="accent4" accent5="accent5" accent6="accent6" hlink="hlink" folHlink="folHlink"/>
  <c:chart>
    <c:title>
      <c:tx>
        <c:rich>
          <a:bodyPr/>
          <a:lstStyle/>
          <a:p>
            <a:pPr>
              <a:defRPr sz="2800"/>
            </a:pPr>
            <a:r>
              <a:rPr lang="en-US" dirty="0"/>
              <a:t>Transportation Services </a:t>
            </a:r>
            <a:endParaRPr lang="en-US" dirty="0" smtClean="0"/>
          </a:p>
          <a:p>
            <a:pPr>
              <a:defRPr sz="2800"/>
            </a:pPr>
            <a:r>
              <a:rPr lang="en-US" dirty="0" smtClean="0"/>
              <a:t>UPASS Profile 2013</a:t>
            </a:r>
            <a:endParaRPr lang="en-US" dirty="0"/>
          </a:p>
        </c:rich>
      </c:tx>
      <c:layout>
        <c:manualLayout>
          <c:xMode val="edge"/>
          <c:yMode val="edge"/>
          <c:x val="0.22190709051562071"/>
          <c:y val="1.5563641023656909E-2"/>
        </c:manualLayout>
      </c:layout>
      <c:overlay val="0"/>
    </c:title>
    <c:autoTitleDeleted val="0"/>
    <c:plotArea>
      <c:layout>
        <c:manualLayout>
          <c:layoutTarget val="inner"/>
          <c:xMode val="edge"/>
          <c:yMode val="edge"/>
          <c:x val="0.22439639019560331"/>
          <c:y val="0.24935053748832947"/>
          <c:w val="0.55949748706979385"/>
          <c:h val="0.7502616845041632"/>
        </c:manualLayout>
      </c:layout>
      <c:pieChart>
        <c:varyColors val="1"/>
        <c:ser>
          <c:idx val="0"/>
          <c:order val="0"/>
          <c:tx>
            <c:strRef>
              <c:f>'[Presentation analytics.xlsx]Sheet2'!$E$8</c:f>
              <c:strCache>
                <c:ptCount val="1"/>
                <c:pt idx="0">
                  <c:v>Transportation Services Numbers</c:v>
                </c:pt>
              </c:strCache>
            </c:strRef>
          </c:tx>
          <c:dLbls>
            <c:dLbl>
              <c:idx val="0"/>
              <c:layout>
                <c:manualLayout>
                  <c:x val="-0.17228924882288879"/>
                  <c:y val="4.2801728168777003E-2"/>
                </c:manualLayout>
              </c:layout>
              <c:showLegendKey val="0"/>
              <c:showVal val="0"/>
              <c:showCatName val="1"/>
              <c:showSerName val="0"/>
              <c:showPercent val="1"/>
              <c:showBubbleSize val="0"/>
              <c:extLst>
                <c:ext xmlns:c15="http://schemas.microsoft.com/office/drawing/2012/chart" uri="{CE6537A1-D6FC-4f65-9D91-7224C49458BB}">
                  <c15:layout/>
                </c:ext>
              </c:extLst>
            </c:dLbl>
            <c:dLbl>
              <c:idx val="1"/>
              <c:layout/>
              <c:tx>
                <c:rich>
                  <a:bodyPr/>
                  <a:lstStyle/>
                  <a:p>
                    <a:r>
                      <a:rPr lang="en-US" smtClean="0"/>
                      <a:t>Carpool/Vanpool </a:t>
                    </a:r>
                    <a:r>
                      <a:rPr lang="en-US" dirty="0"/>
                      <a:t>
7%</a:t>
                    </a:r>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9.6109675530665031E-2"/>
                  <c:y val="-0.16209599690774995"/>
                </c:manualLayout>
              </c:layout>
              <c:showLegendKey val="0"/>
              <c:showVal val="0"/>
              <c:showCatName val="1"/>
              <c:showSerName val="0"/>
              <c:showPercent val="1"/>
              <c:showBubbleSize val="0"/>
              <c:extLst>
                <c:ext xmlns:c15="http://schemas.microsoft.com/office/drawing/2012/chart" uri="{CE6537A1-D6FC-4f65-9D91-7224C49458BB}">
                  <c15:layout/>
                </c:ext>
              </c:extLst>
            </c:dLbl>
            <c:dLbl>
              <c:idx val="3"/>
              <c:layout>
                <c:manualLayout>
                  <c:x val="0.17352375228238709"/>
                  <c:y val="0.10791129731111403"/>
                </c:manualLayout>
              </c:layout>
              <c:showLegendKey val="0"/>
              <c:showVal val="0"/>
              <c:showCatName val="1"/>
              <c:showSerName val="0"/>
              <c:showPercent val="1"/>
              <c:showBubbleSize val="0"/>
              <c:extLst>
                <c:ext xmlns:c15="http://schemas.microsoft.com/office/drawing/2012/chart" uri="{CE6537A1-D6FC-4f65-9D91-7224C49458BB}">
                  <c15:layout/>
                </c:ext>
              </c:extLst>
            </c:dLbl>
            <c:dLbl>
              <c:idx val="4"/>
              <c:layout>
                <c:manualLayout>
                  <c:x val="-0.21929023821659244"/>
                  <c:y val="1.97860450242461E-2"/>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16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'[Presentation analytics.xlsx]Sheet2'!$D$9:$D$14</c:f>
              <c:strCache>
                <c:ptCount val="5"/>
                <c:pt idx="0">
                  <c:v>Bus</c:v>
                </c:pt>
                <c:pt idx="1">
                  <c:v>Carpool with 2+ people</c:v>
                </c:pt>
                <c:pt idx="2">
                  <c:v>Drive yourself</c:v>
                </c:pt>
                <c:pt idx="3">
                  <c:v>Walk or Bike</c:v>
                </c:pt>
                <c:pt idx="4">
                  <c:v>Other</c:v>
                </c:pt>
              </c:strCache>
            </c:strRef>
          </c:cat>
          <c:val>
            <c:numRef>
              <c:f>'[Presentation analytics.xlsx]Sheet2'!$E$9:$E$14</c:f>
              <c:numCache>
                <c:formatCode>0%</c:formatCode>
                <c:ptCount val="6"/>
                <c:pt idx="0">
                  <c:v>0.41</c:v>
                </c:pt>
                <c:pt idx="1">
                  <c:v>7.0000000000000007E-2</c:v>
                </c:pt>
                <c:pt idx="2">
                  <c:v>0.2</c:v>
                </c:pt>
                <c:pt idx="3">
                  <c:v>0.32</c:v>
                </c:pt>
                <c:pt idx="4">
                  <c:v>0.02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73675" y="0"/>
            <a:ext cx="4033838" cy="350838"/>
          </a:xfrm>
          <a:prstGeom prst="rect">
            <a:avLst/>
          </a:prstGeom>
        </p:spPr>
        <p:txBody>
          <a:bodyPr vert="horz" lIns="91440" tIns="45720" rIns="91440" bIns="45720" rtlCol="0"/>
          <a:lstStyle>
            <a:lvl1pPr algn="r">
              <a:defRPr sz="1200"/>
            </a:lvl1pPr>
          </a:lstStyle>
          <a:p>
            <a:fld id="{DE4F1E1C-335B-4FD4-ADA8-A4AE679AF6C0}" type="datetimeFigureOut">
              <a:rPr lang="en-US" smtClean="0"/>
              <a:t>4/8/2014</a:t>
            </a:fld>
            <a:endParaRPr lang="en-US"/>
          </a:p>
        </p:txBody>
      </p:sp>
      <p:sp>
        <p:nvSpPr>
          <p:cNvPr id="4" name="Footer Placeholder 3"/>
          <p:cNvSpPr>
            <a:spLocks noGrp="1"/>
          </p:cNvSpPr>
          <p:nvPr>
            <p:ph type="ftr" sz="quarter" idx="2"/>
          </p:nvPr>
        </p:nvSpPr>
        <p:spPr>
          <a:xfrm>
            <a:off x="0" y="6670675"/>
            <a:ext cx="4033838" cy="3508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73675" y="6670675"/>
            <a:ext cx="4033838" cy="350838"/>
          </a:xfrm>
          <a:prstGeom prst="rect">
            <a:avLst/>
          </a:prstGeom>
        </p:spPr>
        <p:txBody>
          <a:bodyPr vert="horz" lIns="91440" tIns="45720" rIns="91440" bIns="45720" rtlCol="0" anchor="b"/>
          <a:lstStyle>
            <a:lvl1pPr algn="r">
              <a:defRPr sz="1200"/>
            </a:lvl1pPr>
          </a:lstStyle>
          <a:p>
            <a:fld id="{ED1E58D0-4BE2-4357-8F39-62D9500F6874}" type="slidenum">
              <a:rPr lang="en-US" smtClean="0"/>
              <a:t>‹#›</a:t>
            </a:fld>
            <a:endParaRPr lang="en-US"/>
          </a:p>
        </p:txBody>
      </p:sp>
    </p:spTree>
    <p:extLst>
      <p:ext uri="{BB962C8B-B14F-4D97-AF65-F5344CB8AC3E}">
        <p14:creationId xmlns:p14="http://schemas.microsoft.com/office/powerpoint/2010/main" val="202435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3675" y="0"/>
            <a:ext cx="4033838" cy="350838"/>
          </a:xfrm>
          <a:prstGeom prst="rect">
            <a:avLst/>
          </a:prstGeom>
        </p:spPr>
        <p:txBody>
          <a:bodyPr vert="horz" lIns="91440" tIns="45720" rIns="91440" bIns="45720" rtlCol="0"/>
          <a:lstStyle>
            <a:lvl1pPr algn="r">
              <a:defRPr sz="1200"/>
            </a:lvl1pPr>
          </a:lstStyle>
          <a:p>
            <a:fld id="{8A2D6DD8-A834-46BB-B2ED-470AE8012E51}" type="datetimeFigureOut">
              <a:rPr lang="en-US" smtClean="0"/>
              <a:t>4/8/2014</a:t>
            </a:fld>
            <a:endParaRPr lang="en-US"/>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35338"/>
            <a:ext cx="7448550" cy="31607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70675"/>
            <a:ext cx="4033838" cy="3508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3675" y="6670675"/>
            <a:ext cx="4033838" cy="350838"/>
          </a:xfrm>
          <a:prstGeom prst="rect">
            <a:avLst/>
          </a:prstGeom>
        </p:spPr>
        <p:txBody>
          <a:bodyPr vert="horz" lIns="91440" tIns="45720" rIns="91440" bIns="45720" rtlCol="0" anchor="b"/>
          <a:lstStyle>
            <a:lvl1pPr algn="r">
              <a:defRPr sz="1200"/>
            </a:lvl1pPr>
          </a:lstStyle>
          <a:p>
            <a:fld id="{3D23E5D2-ECC6-4E6B-B222-A3E965D5E209}" type="slidenum">
              <a:rPr lang="en-US" smtClean="0"/>
              <a:t>‹#›</a:t>
            </a:fld>
            <a:endParaRPr lang="en-US"/>
          </a:p>
        </p:txBody>
      </p:sp>
    </p:spTree>
    <p:extLst>
      <p:ext uri="{BB962C8B-B14F-4D97-AF65-F5344CB8AC3E}">
        <p14:creationId xmlns:p14="http://schemas.microsoft.com/office/powerpoint/2010/main" val="3631676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23E5D2-ECC6-4E6B-B222-A3E965D5E209}" type="slidenum">
              <a:rPr lang="en-US" smtClean="0"/>
              <a:t>1</a:t>
            </a:fld>
            <a:endParaRPr lang="en-US"/>
          </a:p>
        </p:txBody>
      </p:sp>
    </p:spTree>
    <p:extLst>
      <p:ext uri="{BB962C8B-B14F-4D97-AF65-F5344CB8AC3E}">
        <p14:creationId xmlns:p14="http://schemas.microsoft.com/office/powerpoint/2010/main" val="3611512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11</a:t>
            </a:fld>
            <a:endParaRPr lang="en-US"/>
          </a:p>
        </p:txBody>
      </p:sp>
    </p:spTree>
    <p:extLst>
      <p:ext uri="{BB962C8B-B14F-4D97-AF65-F5344CB8AC3E}">
        <p14:creationId xmlns:p14="http://schemas.microsoft.com/office/powerpoint/2010/main" val="1317518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Husky</a:t>
            </a:r>
            <a:r>
              <a:rPr lang="en-US" baseline="0" dirty="0" smtClean="0"/>
              <a:t> Night ride was not included on the previous survey. 17% of undergraduate students and 5% of graduate students have taken advantage of the night ride service.</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12</a:t>
            </a:fld>
            <a:endParaRPr lang="en-US"/>
          </a:p>
        </p:txBody>
      </p:sp>
    </p:spTree>
    <p:extLst>
      <p:ext uri="{BB962C8B-B14F-4D97-AF65-F5344CB8AC3E}">
        <p14:creationId xmlns:p14="http://schemas.microsoft.com/office/powerpoint/2010/main" val="3168442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transportation usage has more than doubled among participants because of the use of UPASS. </a:t>
            </a:r>
            <a:r>
              <a:rPr lang="en-US" baseline="0" dirty="0" smtClean="0"/>
              <a:t> According to our survey, l</a:t>
            </a:r>
            <a:r>
              <a:rPr lang="en-US" dirty="0" smtClean="0"/>
              <a:t>argest increases were found among faculty and staff. In 2012, all groups had the majority of participants saying that UPASS did not increase their usage of public transportation</a:t>
            </a:r>
          </a:p>
          <a:p>
            <a:endParaRPr lang="en-US" dirty="0" smtClean="0"/>
          </a:p>
          <a:p>
            <a:r>
              <a:rPr lang="en-US" dirty="0" smtClean="0"/>
              <a:t>Decreased driving has more than doubled among participants because of the use of UPASS. These numbers are reflective of earlier findings discussing the increase in impact and emphasis placed on UPASS. Largest improvements came from the graduate/professional group. Though the number of those who say they do not drive less as a result of a UPASS has decreased by 20%, this response is still the majority across all groups</a:t>
            </a:r>
          </a:p>
          <a:p>
            <a:endParaRPr lang="en-US" dirty="0" smtClean="0"/>
          </a:p>
          <a:p>
            <a:r>
              <a:rPr lang="en-US" dirty="0" smtClean="0"/>
              <a:t> All groups experienced more than a 20% decrease of those who felt their use of public transportation has not changed.</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13</a:t>
            </a:fld>
            <a:endParaRPr lang="en-US"/>
          </a:p>
        </p:txBody>
      </p:sp>
    </p:spTree>
    <p:extLst>
      <p:ext uri="{BB962C8B-B14F-4D97-AF65-F5344CB8AC3E}">
        <p14:creationId xmlns:p14="http://schemas.microsoft.com/office/powerpoint/2010/main" val="413832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Despite an apparent increase in concern since 2012, there has also been an increase in the percentage of participants who believe they can help stop climate change. The passion and interest to make changes is present among</a:t>
            </a:r>
            <a:r>
              <a:rPr lang="en-US" sz="1200" kern="1200" baseline="0" dirty="0" smtClean="0">
                <a:solidFill>
                  <a:schemeClr val="tx1"/>
                </a:solidFill>
                <a:effectLst/>
                <a:latin typeface="+mn-lt"/>
                <a:ea typeface="+mn-ea"/>
                <a:cs typeface="+mn-cs"/>
              </a:rPr>
              <a:t> the UW community given the sharing of appropriate knowledge and the right tools.</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14</a:t>
            </a:fld>
            <a:endParaRPr lang="en-US"/>
          </a:p>
        </p:txBody>
      </p:sp>
    </p:spTree>
    <p:extLst>
      <p:ext uri="{BB962C8B-B14F-4D97-AF65-F5344CB8AC3E}">
        <p14:creationId xmlns:p14="http://schemas.microsoft.com/office/powerpoint/2010/main" val="1030489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Felt</a:t>
            </a:r>
            <a:r>
              <a:rPr lang="en-US" baseline="0" dirty="0" smtClean="0"/>
              <a:t> it was important to add this question in order to hear what individuals want or feel passionately about in their campus lives and decisions. </a:t>
            </a:r>
          </a:p>
          <a:p>
            <a:r>
              <a:rPr lang="en-US" baseline="0" dirty="0" smtClean="0"/>
              <a:t>Transportation drew the biggest responses, most voicing concern and frustration over the bus cuts, along with a broader option of choosing to participate in UPASS.</a:t>
            </a:r>
          </a:p>
          <a:p>
            <a:r>
              <a:rPr lang="en-US" baseline="0" dirty="0" smtClean="0"/>
              <a:t>Waste comments focused on the availability and location of compost and waste bins on campus along with clearer signage at more locations on campus.</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15</a:t>
            </a:fld>
            <a:endParaRPr lang="en-US"/>
          </a:p>
        </p:txBody>
      </p:sp>
    </p:spTree>
    <p:extLst>
      <p:ext uri="{BB962C8B-B14F-4D97-AF65-F5344CB8AC3E}">
        <p14:creationId xmlns:p14="http://schemas.microsoft.com/office/powerpoint/2010/main" val="1030489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terms of communications and guiding personal decision making, what initiatives and tools do we want to emphasize and provide?</a:t>
            </a:r>
          </a:p>
          <a:p>
            <a:r>
              <a:rPr lang="en-US" baseline="0" dirty="0" smtClean="0"/>
              <a:t>	-Transportation (metro buses and carpooling), waste (clarity and efficiency), Smart Grid?, funding opportunities for students and researchers for sustainability products, reduced paper purchasing?</a:t>
            </a:r>
          </a:p>
          <a:p>
            <a:endParaRPr lang="en-US" baseline="0" dirty="0" smtClean="0"/>
          </a:p>
          <a:p>
            <a:r>
              <a:rPr lang="en-US" baseline="0" dirty="0" smtClean="0"/>
              <a:t>-The excel document with the raw data from the survey results, as well as a document with questions broke down by year, campus position and key findings in table form will be posted on line</a:t>
            </a:r>
          </a:p>
          <a:p>
            <a:r>
              <a:rPr lang="en-US" baseline="0" dirty="0" smtClean="0"/>
              <a:t>-Comments are organized by themes and will be provided for affected departments</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16</a:t>
            </a:fld>
            <a:endParaRPr lang="en-US"/>
          </a:p>
        </p:txBody>
      </p:sp>
    </p:spTree>
    <p:extLst>
      <p:ext uri="{BB962C8B-B14F-4D97-AF65-F5344CB8AC3E}">
        <p14:creationId xmlns:p14="http://schemas.microsoft.com/office/powerpoint/2010/main" val="2880583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terms of communications and guiding personal decision making, what initiatives and tools do we want to emphasize and provide?</a:t>
            </a:r>
          </a:p>
          <a:p>
            <a:r>
              <a:rPr lang="en-US" baseline="0" dirty="0" smtClean="0"/>
              <a:t>	-Transportation (metro buses and carpooling), waste (clarity and efficiency), Smart Grid?, funding opportunities for students and researchers for sustainability products, reduced paper purchasing?</a:t>
            </a:r>
          </a:p>
          <a:p>
            <a:endParaRPr lang="en-US" baseline="0" dirty="0" smtClean="0"/>
          </a:p>
          <a:p>
            <a:r>
              <a:rPr lang="en-US" baseline="0" dirty="0" smtClean="0"/>
              <a:t>-The excel document with the raw data from the survey results, as well as a document with questions broke down by year, campus position and key findings in table form will be posted on line</a:t>
            </a:r>
          </a:p>
          <a:p>
            <a:r>
              <a:rPr lang="en-US" baseline="0" dirty="0" smtClean="0"/>
              <a:t>-Comments are organized by themes and will be provided for affected departments</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17</a:t>
            </a:fld>
            <a:endParaRPr lang="en-US"/>
          </a:p>
        </p:txBody>
      </p:sp>
    </p:spTree>
    <p:extLst>
      <p:ext uri="{BB962C8B-B14F-4D97-AF65-F5344CB8AC3E}">
        <p14:creationId xmlns:p14="http://schemas.microsoft.com/office/powerpoint/2010/main" val="2880583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which are reflective of Strategy 2.3 outlined in the UW Climate Action Plan for Outreach and Engagement through awareness and positive action</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2</a:t>
            </a:fld>
            <a:endParaRPr lang="en-US"/>
          </a:p>
        </p:txBody>
      </p:sp>
    </p:spTree>
    <p:extLst>
      <p:ext uri="{BB962C8B-B14F-4D97-AF65-F5344CB8AC3E}">
        <p14:creationId xmlns:p14="http://schemas.microsoft.com/office/powerpoint/2010/main" val="130253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unable</a:t>
            </a:r>
            <a:r>
              <a:rPr lang="en-US" baseline="0" dirty="0" smtClean="0"/>
              <a:t> to send the survey through the same pathway as the previous surveyors and were not able to send multiple reminders as they did. As a result we went through the UW bulk mail process and  had a higher sample size and fewer respondents.</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3</a:t>
            </a:fld>
            <a:endParaRPr lang="en-US"/>
          </a:p>
        </p:txBody>
      </p:sp>
    </p:spTree>
    <p:extLst>
      <p:ext uri="{BB962C8B-B14F-4D97-AF65-F5344CB8AC3E}">
        <p14:creationId xmlns:p14="http://schemas.microsoft.com/office/powerpoint/2010/main" val="62316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a:t>
            </a:r>
            <a:r>
              <a:rPr lang="en-US" baseline="0" dirty="0" smtClean="0"/>
              <a:t> different pathways, campus representation is similar to the 2012 survey which had a 15% response rate with only a 1% margin of error at a 95% CI.</a:t>
            </a:r>
            <a:endParaRPr lang="en-US" dirty="0" smtClean="0"/>
          </a:p>
          <a:p>
            <a:r>
              <a:rPr lang="en-US" dirty="0" smtClean="0"/>
              <a:t>The follow-ups were sent out the second day and the</a:t>
            </a:r>
            <a:r>
              <a:rPr lang="en-US" baseline="0" dirty="0" smtClean="0"/>
              <a:t> start of the second week. Had not yet reached 1,000 responses by the time the first follow-up was sent out.</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4</a:t>
            </a:fld>
            <a:endParaRPr lang="en-US"/>
          </a:p>
        </p:txBody>
      </p:sp>
    </p:spTree>
    <p:extLst>
      <p:ext uri="{BB962C8B-B14F-4D97-AF65-F5344CB8AC3E}">
        <p14:creationId xmlns:p14="http://schemas.microsoft.com/office/powerpoint/2010/main" val="3618344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appears to be an increased interest across all campus groups in the recognition of the UW as a leader in sustainability.</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5</a:t>
            </a:fld>
            <a:endParaRPr lang="en-US"/>
          </a:p>
        </p:txBody>
      </p:sp>
    </p:spTree>
    <p:extLst>
      <p:ext uri="{BB962C8B-B14F-4D97-AF65-F5344CB8AC3E}">
        <p14:creationId xmlns:p14="http://schemas.microsoft.com/office/powerpoint/2010/main" val="403404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Rankings reflect</a:t>
            </a:r>
            <a:r>
              <a:rPr lang="en-US" baseline="0" dirty="0" smtClean="0"/>
              <a:t> the percentage of respondents who thought theses initiatives should be given the most emphasis by UW. </a:t>
            </a:r>
            <a:endParaRPr lang="en-US" dirty="0" smtClean="0"/>
          </a:p>
          <a:p>
            <a:r>
              <a:rPr lang="en-US" dirty="0" smtClean="0"/>
              <a:t>Transportation has gained more interest,</a:t>
            </a:r>
            <a:r>
              <a:rPr lang="en-US" baseline="0" dirty="0" smtClean="0"/>
              <a:t> decreasing solo drivers and encouraging U-Pass.</a:t>
            </a:r>
          </a:p>
          <a:p>
            <a:r>
              <a:rPr lang="en-US" baseline="0" dirty="0" smtClean="0"/>
              <a:t>Decreasing paper purchasing has remained high on the rankings.</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7</a:t>
            </a:fld>
            <a:endParaRPr lang="en-US"/>
          </a:p>
        </p:txBody>
      </p:sp>
    </p:spTree>
    <p:extLst>
      <p:ext uri="{BB962C8B-B14F-4D97-AF65-F5344CB8AC3E}">
        <p14:creationId xmlns:p14="http://schemas.microsoft.com/office/powerpoint/2010/main" val="346633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Percentages reflect percentage</a:t>
            </a:r>
            <a:r>
              <a:rPr lang="en-US" baseline="0" dirty="0" smtClean="0"/>
              <a:t> of </a:t>
            </a:r>
            <a:r>
              <a:rPr lang="en-US" dirty="0" smtClean="0"/>
              <a:t>respondents</a:t>
            </a:r>
            <a:r>
              <a:rPr lang="en-US" baseline="0" dirty="0" smtClean="0"/>
              <a:t> who were Somewhat to Very aware</a:t>
            </a:r>
          </a:p>
          <a:p>
            <a:r>
              <a:rPr lang="en-US" baseline="0" dirty="0" smtClean="0"/>
              <a:t>Transportation has been one of the largest promotional interests of the communications as well as purely raising awareness about the Climate Action Plan.</a:t>
            </a:r>
          </a:p>
          <a:p>
            <a:endParaRPr lang="en-US" dirty="0" smtClean="0"/>
          </a:p>
          <a:p>
            <a:r>
              <a:rPr lang="en-US" dirty="0" smtClean="0"/>
              <a:t>* This question</a:t>
            </a:r>
            <a:r>
              <a:rPr lang="en-US" baseline="0" dirty="0" smtClean="0"/>
              <a:t> was not asked on the 2012 survey.</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8</a:t>
            </a:fld>
            <a:endParaRPr lang="en-US"/>
          </a:p>
        </p:txBody>
      </p:sp>
    </p:spTree>
    <p:extLst>
      <p:ext uri="{BB962C8B-B14F-4D97-AF65-F5344CB8AC3E}">
        <p14:creationId xmlns:p14="http://schemas.microsoft.com/office/powerpoint/2010/main" val="101474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Questions were asked to gauge how frequently respondents engage with sustainable practices in their day to day campus life</a:t>
            </a:r>
          </a:p>
          <a:p>
            <a:pPr marL="0" indent="0">
              <a:buNone/>
            </a:pPr>
            <a:r>
              <a:rPr lang="en-US" dirty="0" smtClean="0"/>
              <a:t>Include</a:t>
            </a:r>
            <a:r>
              <a:rPr lang="en-US" baseline="0" dirty="0" smtClean="0"/>
              <a:t> questions such as: </a:t>
            </a:r>
            <a:r>
              <a:rPr lang="en-US" sz="1200" baseline="0" dirty="0" smtClean="0"/>
              <a:t>How often do you </a:t>
            </a:r>
            <a:r>
              <a:rPr lang="en-US" sz="1200" dirty="0" smtClean="0"/>
              <a:t>Turn off the computer,  Adjust the temperature,  Make sure windows are closed, 	Turn off lights,  Turn off my fan</a:t>
            </a:r>
          </a:p>
          <a:p>
            <a:pPr marL="0" indent="0">
              <a:buNone/>
            </a:pPr>
            <a:r>
              <a:rPr lang="en-US" sz="1200" dirty="0" smtClean="0"/>
              <a:t>Sort waste according to compost, recycling or landfill*</a:t>
            </a:r>
          </a:p>
          <a:p>
            <a:pPr marL="0" indent="0">
              <a:buNone/>
            </a:pPr>
            <a:r>
              <a:rPr lang="en-US" sz="1200" dirty="0" smtClean="0"/>
              <a:t>Opt to print double-sided*</a:t>
            </a:r>
          </a:p>
          <a:p>
            <a:pPr marL="0" indent="0">
              <a:buNone/>
            </a:pPr>
            <a:r>
              <a:rPr lang="en-US" sz="1200" dirty="0" smtClean="0"/>
              <a:t>Use a reusable water bottle or thermos*</a:t>
            </a:r>
          </a:p>
          <a:p>
            <a:pPr marL="0" indent="0">
              <a:buNone/>
            </a:pPr>
            <a:r>
              <a:rPr lang="en-US" sz="1200" dirty="0" smtClean="0"/>
              <a:t>Choose local food options over non –local*</a:t>
            </a:r>
          </a:p>
          <a:p>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9</a:t>
            </a:fld>
            <a:endParaRPr lang="en-US"/>
          </a:p>
        </p:txBody>
      </p:sp>
    </p:spTree>
    <p:extLst>
      <p:ext uri="{BB962C8B-B14F-4D97-AF65-F5344CB8AC3E}">
        <p14:creationId xmlns:p14="http://schemas.microsoft.com/office/powerpoint/2010/main" val="367469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majority of respondents selected that they bused to campus in second were those who selected driving themselves. Undergraduate were the most likely group to walk or bus to campus, but still had roughly 14% of respondents stating that they drive themselves to campus. Faculty made up the majority of those who drive themselves to campus followed by staff. However, staff made up the majority of those who bused to campus. Suggestions for improvement might be improved carpool coordination and encouragement among all groups. Sentiments were expressed in the comments section about wishing motorcycles had been included as another option and that the current metro scheduling and routes alongside impending bus cuts makes busing unreasonable</a:t>
            </a:r>
            <a:endParaRPr lang="en-US" dirty="0"/>
          </a:p>
        </p:txBody>
      </p:sp>
      <p:sp>
        <p:nvSpPr>
          <p:cNvPr id="4" name="Slide Number Placeholder 3"/>
          <p:cNvSpPr>
            <a:spLocks noGrp="1"/>
          </p:cNvSpPr>
          <p:nvPr>
            <p:ph type="sldNum" sz="quarter" idx="10"/>
          </p:nvPr>
        </p:nvSpPr>
        <p:spPr/>
        <p:txBody>
          <a:bodyPr/>
          <a:lstStyle/>
          <a:p>
            <a:fld id="{3D23E5D2-ECC6-4E6B-B222-A3E965D5E209}" type="slidenum">
              <a:rPr lang="en-US" smtClean="0"/>
              <a:t>10</a:t>
            </a:fld>
            <a:endParaRPr lang="en-US"/>
          </a:p>
        </p:txBody>
      </p:sp>
    </p:spTree>
    <p:extLst>
      <p:ext uri="{BB962C8B-B14F-4D97-AF65-F5344CB8AC3E}">
        <p14:creationId xmlns:p14="http://schemas.microsoft.com/office/powerpoint/2010/main" val="13175186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40973" y="2672681"/>
            <a:ext cx="12397792" cy="3306078"/>
          </a:xfrm>
          <a:prstGeom prst="rect">
            <a:avLst/>
          </a:prstGeom>
        </p:spPr>
      </p:pic>
      <p:sp>
        <p:nvSpPr>
          <p:cNvPr id="4" name="Date Placeholder 3"/>
          <p:cNvSpPr>
            <a:spLocks noGrp="1"/>
          </p:cNvSpPr>
          <p:nvPr>
            <p:ph type="dt" sz="half" idx="10"/>
          </p:nvPr>
        </p:nvSpPr>
        <p:spPr/>
        <p:txBody>
          <a:bodyPr/>
          <a:lstStyle/>
          <a:p>
            <a:fld id="{6AEA2129-F597-2348-A1DB-773D7CE11464}"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C235C-115A-964D-BC8C-3902D3340273}" type="slidenum">
              <a:rPr lang="en-US" smtClean="0"/>
              <a:t>‹#›</a:t>
            </a:fld>
            <a:endParaRPr lang="en-US"/>
          </a:p>
        </p:txBody>
      </p:sp>
      <p:pic>
        <p:nvPicPr>
          <p:cNvPr id="7" name="Picture 6"/>
          <p:cNvPicPr>
            <a:picLocks noChangeAspect="1"/>
          </p:cNvPicPr>
          <p:nvPr userDrawn="1"/>
        </p:nvPicPr>
        <p:blipFill>
          <a:blip r:embed="rId3"/>
          <a:stretch>
            <a:fillRect/>
          </a:stretch>
        </p:blipFill>
        <p:spPr>
          <a:xfrm>
            <a:off x="913450" y="2085560"/>
            <a:ext cx="4372708" cy="279109"/>
          </a:xfrm>
          <a:prstGeom prst="rect">
            <a:avLst/>
          </a:prstGeom>
        </p:spPr>
      </p:pic>
      <p:pic>
        <p:nvPicPr>
          <p:cNvPr id="9" name="Picture 8"/>
          <p:cNvPicPr>
            <a:picLocks noChangeAspect="1"/>
          </p:cNvPicPr>
          <p:nvPr userDrawn="1"/>
        </p:nvPicPr>
        <p:blipFill>
          <a:blip r:embed="rId4"/>
          <a:stretch>
            <a:fillRect/>
          </a:stretch>
        </p:blipFill>
        <p:spPr>
          <a:xfrm>
            <a:off x="7373823" y="5969359"/>
            <a:ext cx="4601069" cy="676628"/>
          </a:xfrm>
          <a:prstGeom prst="rect">
            <a:avLst/>
          </a:prstGeom>
        </p:spPr>
      </p:pic>
      <p:pic>
        <p:nvPicPr>
          <p:cNvPr id="10" name="Picture 9"/>
          <p:cNvPicPr>
            <a:picLocks noChangeAspect="1"/>
          </p:cNvPicPr>
          <p:nvPr userDrawn="1"/>
        </p:nvPicPr>
        <p:blipFill>
          <a:blip r:embed="rId5"/>
          <a:stretch>
            <a:fillRect/>
          </a:stretch>
        </p:blipFill>
        <p:spPr>
          <a:xfrm>
            <a:off x="10493617" y="5268300"/>
            <a:ext cx="772238" cy="710459"/>
          </a:xfrm>
          <a:prstGeom prst="rect">
            <a:avLst/>
          </a:prstGeom>
        </p:spPr>
      </p:pic>
    </p:spTree>
    <p:extLst>
      <p:ext uri="{BB962C8B-B14F-4D97-AF65-F5344CB8AC3E}">
        <p14:creationId xmlns:p14="http://schemas.microsoft.com/office/powerpoint/2010/main" val="209020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EA2129-F597-2348-A1DB-773D7CE11464}"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C235C-115A-964D-BC8C-3902D3340273}" type="slidenum">
              <a:rPr lang="en-US" smtClean="0"/>
              <a:t>‹#›</a:t>
            </a:fld>
            <a:endParaRPr lang="en-US"/>
          </a:p>
        </p:txBody>
      </p:sp>
    </p:spTree>
    <p:extLst>
      <p:ext uri="{BB962C8B-B14F-4D97-AF65-F5344CB8AC3E}">
        <p14:creationId xmlns:p14="http://schemas.microsoft.com/office/powerpoint/2010/main" val="3720713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9992" y="365806"/>
            <a:ext cx="2740343" cy="77939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965" y="365806"/>
            <a:ext cx="8018039" cy="77939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EA2129-F597-2348-A1DB-773D7CE11464}"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C235C-115A-964D-BC8C-3902D3340273}" type="slidenum">
              <a:rPr lang="en-US" smtClean="0"/>
              <a:t>‹#›</a:t>
            </a:fld>
            <a:endParaRPr lang="en-US"/>
          </a:p>
        </p:txBody>
      </p:sp>
    </p:spTree>
    <p:extLst>
      <p:ext uri="{BB962C8B-B14F-4D97-AF65-F5344CB8AC3E}">
        <p14:creationId xmlns:p14="http://schemas.microsoft.com/office/powerpoint/2010/main" val="223364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64705" y="8596067"/>
            <a:ext cx="12322191" cy="547653"/>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AEA2129-F597-2348-A1DB-773D7CE11464}" type="datetimeFigureOut">
              <a:rPr lang="en-US" smtClean="0"/>
              <a:t>4/8/2014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C235C-115A-964D-BC8C-3902D3340273}" type="slidenum">
              <a:rPr lang="en-US" smtClean="0"/>
              <a:t>‹#›</a:t>
            </a:fld>
            <a:endParaRPr lang="en-US"/>
          </a:p>
        </p:txBody>
      </p:sp>
      <p:pic>
        <p:nvPicPr>
          <p:cNvPr id="8" name="Picture 7"/>
          <p:cNvPicPr>
            <a:picLocks noChangeAspect="1"/>
          </p:cNvPicPr>
          <p:nvPr userDrawn="1"/>
        </p:nvPicPr>
        <p:blipFill>
          <a:blip r:embed="rId3"/>
          <a:stretch>
            <a:fillRect/>
          </a:stretch>
        </p:blipFill>
        <p:spPr>
          <a:xfrm>
            <a:off x="9742722" y="8331767"/>
            <a:ext cx="882558" cy="811953"/>
          </a:xfrm>
          <a:prstGeom prst="rect">
            <a:avLst/>
          </a:prstGeom>
        </p:spPr>
      </p:pic>
    </p:spTree>
    <p:extLst>
      <p:ext uri="{BB962C8B-B14F-4D97-AF65-F5344CB8AC3E}">
        <p14:creationId xmlns:p14="http://schemas.microsoft.com/office/powerpoint/2010/main" val="3929886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081" y="5869748"/>
            <a:ext cx="10352405" cy="1814208"/>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081" y="3871582"/>
            <a:ext cx="10352405" cy="1998166"/>
          </a:xfrm>
        </p:spPr>
        <p:txBody>
          <a:bodyPr anchor="b"/>
          <a:lstStyle>
            <a:lvl1pPr marL="0" indent="0">
              <a:buNone/>
              <a:defRPr sz="2700">
                <a:solidFill>
                  <a:schemeClr val="tx1">
                    <a:tint val="75000"/>
                  </a:schemeClr>
                </a:solidFill>
              </a:defRPr>
            </a:lvl1pPr>
            <a:lvl2pPr marL="608918" indent="0">
              <a:buNone/>
              <a:defRPr sz="2400">
                <a:solidFill>
                  <a:schemeClr val="tx1">
                    <a:tint val="75000"/>
                  </a:schemeClr>
                </a:solidFill>
              </a:defRPr>
            </a:lvl2pPr>
            <a:lvl3pPr marL="1217836" indent="0">
              <a:buNone/>
              <a:defRPr sz="2200">
                <a:solidFill>
                  <a:schemeClr val="tx1">
                    <a:tint val="75000"/>
                  </a:schemeClr>
                </a:solidFill>
              </a:defRPr>
            </a:lvl3pPr>
            <a:lvl4pPr marL="1826754" indent="0">
              <a:buNone/>
              <a:defRPr sz="1900">
                <a:solidFill>
                  <a:schemeClr val="tx1">
                    <a:tint val="75000"/>
                  </a:schemeClr>
                </a:solidFill>
              </a:defRPr>
            </a:lvl4pPr>
            <a:lvl5pPr marL="2435672" indent="0">
              <a:buNone/>
              <a:defRPr sz="1900">
                <a:solidFill>
                  <a:schemeClr val="tx1">
                    <a:tint val="75000"/>
                  </a:schemeClr>
                </a:solidFill>
              </a:defRPr>
            </a:lvl5pPr>
            <a:lvl6pPr marL="3044590" indent="0">
              <a:buNone/>
              <a:defRPr sz="1900">
                <a:solidFill>
                  <a:schemeClr val="tx1">
                    <a:tint val="75000"/>
                  </a:schemeClr>
                </a:solidFill>
              </a:defRPr>
            </a:lvl6pPr>
            <a:lvl7pPr marL="3653508" indent="0">
              <a:buNone/>
              <a:defRPr sz="1900">
                <a:solidFill>
                  <a:schemeClr val="tx1">
                    <a:tint val="75000"/>
                  </a:schemeClr>
                </a:solidFill>
              </a:defRPr>
            </a:lvl7pPr>
            <a:lvl8pPr marL="4262426" indent="0">
              <a:buNone/>
              <a:defRPr sz="1900">
                <a:solidFill>
                  <a:schemeClr val="tx1">
                    <a:tint val="75000"/>
                  </a:schemeClr>
                </a:solidFill>
              </a:defRPr>
            </a:lvl8pPr>
            <a:lvl9pPr marL="4871344"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EA2129-F597-2348-A1DB-773D7CE11464}" type="datetimeFigureOut">
              <a:rPr lang="en-US" smtClean="0"/>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C235C-115A-964D-BC8C-3902D3340273}" type="slidenum">
              <a:rPr lang="en-US" smtClean="0"/>
              <a:t>‹#›</a:t>
            </a:fld>
            <a:endParaRPr lang="en-US"/>
          </a:p>
        </p:txBody>
      </p:sp>
    </p:spTree>
    <p:extLst>
      <p:ext uri="{BB962C8B-B14F-4D97-AF65-F5344CB8AC3E}">
        <p14:creationId xmlns:p14="http://schemas.microsoft.com/office/powerpoint/2010/main" val="289742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965" y="2131381"/>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1144" y="2131381"/>
            <a:ext cx="5379191" cy="602833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EA2129-F597-2348-A1DB-773D7CE11464}"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C235C-115A-964D-BC8C-3902D3340273}" type="slidenum">
              <a:rPr lang="en-US" smtClean="0"/>
              <a:t>‹#›</a:t>
            </a:fld>
            <a:endParaRPr lang="en-US"/>
          </a:p>
        </p:txBody>
      </p:sp>
    </p:spTree>
    <p:extLst>
      <p:ext uri="{BB962C8B-B14F-4D97-AF65-F5344CB8AC3E}">
        <p14:creationId xmlns:p14="http://schemas.microsoft.com/office/powerpoint/2010/main" val="412750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966" y="2044685"/>
            <a:ext cx="5381306" cy="852127"/>
          </a:xfrm>
        </p:spPr>
        <p:txBody>
          <a:bodyPr anchor="b"/>
          <a:lstStyle>
            <a:lvl1pPr marL="0" indent="0">
              <a:buNone/>
              <a:defRPr sz="3200" b="1"/>
            </a:lvl1pPr>
            <a:lvl2pPr marL="608918" indent="0">
              <a:buNone/>
              <a:defRPr sz="2700" b="1"/>
            </a:lvl2pPr>
            <a:lvl3pPr marL="1217836" indent="0">
              <a:buNone/>
              <a:defRPr sz="2400" b="1"/>
            </a:lvl3pPr>
            <a:lvl4pPr marL="1826754" indent="0">
              <a:buNone/>
              <a:defRPr sz="2200" b="1"/>
            </a:lvl4pPr>
            <a:lvl5pPr marL="2435672" indent="0">
              <a:buNone/>
              <a:defRPr sz="2200" b="1"/>
            </a:lvl5pPr>
            <a:lvl6pPr marL="3044590" indent="0">
              <a:buNone/>
              <a:defRPr sz="2200" b="1"/>
            </a:lvl6pPr>
            <a:lvl7pPr marL="3653508" indent="0">
              <a:buNone/>
              <a:defRPr sz="2200" b="1"/>
            </a:lvl7pPr>
            <a:lvl8pPr marL="4262426" indent="0">
              <a:buNone/>
              <a:defRPr sz="2200" b="1"/>
            </a:lvl8pPr>
            <a:lvl9pPr marL="4871344"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08966" y="2896813"/>
            <a:ext cx="5381306" cy="5262896"/>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86917" y="2044685"/>
            <a:ext cx="5383420" cy="852127"/>
          </a:xfrm>
        </p:spPr>
        <p:txBody>
          <a:bodyPr anchor="b"/>
          <a:lstStyle>
            <a:lvl1pPr marL="0" indent="0">
              <a:buNone/>
              <a:defRPr sz="3200" b="1"/>
            </a:lvl1pPr>
            <a:lvl2pPr marL="608918" indent="0">
              <a:buNone/>
              <a:defRPr sz="2700" b="1"/>
            </a:lvl2pPr>
            <a:lvl3pPr marL="1217836" indent="0">
              <a:buNone/>
              <a:defRPr sz="2400" b="1"/>
            </a:lvl3pPr>
            <a:lvl4pPr marL="1826754" indent="0">
              <a:buNone/>
              <a:defRPr sz="2200" b="1"/>
            </a:lvl4pPr>
            <a:lvl5pPr marL="2435672" indent="0">
              <a:buNone/>
              <a:defRPr sz="2200" b="1"/>
            </a:lvl5pPr>
            <a:lvl6pPr marL="3044590" indent="0">
              <a:buNone/>
              <a:defRPr sz="2200" b="1"/>
            </a:lvl6pPr>
            <a:lvl7pPr marL="3653508" indent="0">
              <a:buNone/>
              <a:defRPr sz="2200" b="1"/>
            </a:lvl7pPr>
            <a:lvl8pPr marL="4262426" indent="0">
              <a:buNone/>
              <a:defRPr sz="2200" b="1"/>
            </a:lvl8pPr>
            <a:lvl9pPr marL="4871344"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186917" y="2896813"/>
            <a:ext cx="5383420" cy="5262896"/>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EA2129-F597-2348-A1DB-773D7CE11464}" type="datetimeFigureOut">
              <a:rPr lang="en-US" smtClean="0"/>
              <a:t>4/8/2014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C235C-115A-964D-BC8C-3902D3340273}" type="slidenum">
              <a:rPr lang="en-US" smtClean="0"/>
              <a:t>‹#›</a:t>
            </a:fld>
            <a:endParaRPr lang="en-US"/>
          </a:p>
        </p:txBody>
      </p:sp>
    </p:spTree>
    <p:extLst>
      <p:ext uri="{BB962C8B-B14F-4D97-AF65-F5344CB8AC3E}">
        <p14:creationId xmlns:p14="http://schemas.microsoft.com/office/powerpoint/2010/main" val="278401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EA2129-F597-2348-A1DB-773D7CE11464}" type="datetimeFigureOut">
              <a:rPr lang="en-US" smtClean="0"/>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C235C-115A-964D-BC8C-3902D3340273}" type="slidenum">
              <a:rPr lang="en-US" smtClean="0"/>
              <a:t>‹#›</a:t>
            </a:fld>
            <a:endParaRPr lang="en-US"/>
          </a:p>
        </p:txBody>
      </p:sp>
    </p:spTree>
    <p:extLst>
      <p:ext uri="{BB962C8B-B14F-4D97-AF65-F5344CB8AC3E}">
        <p14:creationId xmlns:p14="http://schemas.microsoft.com/office/powerpoint/2010/main" val="151755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A2129-F597-2348-A1DB-773D7CE11464}" type="datetimeFigureOut">
              <a:rPr lang="en-US" smtClean="0"/>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C235C-115A-964D-BC8C-3902D3340273}" type="slidenum">
              <a:rPr lang="en-US" smtClean="0"/>
              <a:t>‹#›</a:t>
            </a:fld>
            <a:endParaRPr lang="en-US"/>
          </a:p>
        </p:txBody>
      </p:sp>
    </p:spTree>
    <p:extLst>
      <p:ext uri="{BB962C8B-B14F-4D97-AF65-F5344CB8AC3E}">
        <p14:creationId xmlns:p14="http://schemas.microsoft.com/office/powerpoint/2010/main" val="389555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968" y="363687"/>
            <a:ext cx="4006906" cy="1547786"/>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1769" y="363691"/>
            <a:ext cx="6808568" cy="7796021"/>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968" y="1911477"/>
            <a:ext cx="4006906" cy="6248235"/>
          </a:xfrm>
        </p:spPr>
        <p:txBody>
          <a:bodyPr/>
          <a:lstStyle>
            <a:lvl1pPr marL="0" indent="0">
              <a:buNone/>
              <a:defRPr sz="1900"/>
            </a:lvl1pPr>
            <a:lvl2pPr marL="608918" indent="0">
              <a:buNone/>
              <a:defRPr sz="1700"/>
            </a:lvl2pPr>
            <a:lvl3pPr marL="1217836" indent="0">
              <a:buNone/>
              <a:defRPr sz="1300"/>
            </a:lvl3pPr>
            <a:lvl4pPr marL="1826754" indent="0">
              <a:buNone/>
              <a:defRPr sz="1100"/>
            </a:lvl4pPr>
            <a:lvl5pPr marL="2435672" indent="0">
              <a:buNone/>
              <a:defRPr sz="1100"/>
            </a:lvl5pPr>
            <a:lvl6pPr marL="3044590" indent="0">
              <a:buNone/>
              <a:defRPr sz="1100"/>
            </a:lvl6pPr>
            <a:lvl7pPr marL="3653508" indent="0">
              <a:buNone/>
              <a:defRPr sz="1100"/>
            </a:lvl7pPr>
            <a:lvl8pPr marL="4262426" indent="0">
              <a:buNone/>
              <a:defRPr sz="1100"/>
            </a:lvl8pPr>
            <a:lvl9pPr marL="487134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EA2129-F597-2348-A1DB-773D7CE11464}"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C235C-115A-964D-BC8C-3902D3340273}" type="slidenum">
              <a:rPr lang="en-US" smtClean="0"/>
              <a:t>‹#›</a:t>
            </a:fld>
            <a:endParaRPr lang="en-US"/>
          </a:p>
        </p:txBody>
      </p:sp>
    </p:spTree>
    <p:extLst>
      <p:ext uri="{BB962C8B-B14F-4D97-AF65-F5344CB8AC3E}">
        <p14:creationId xmlns:p14="http://schemas.microsoft.com/office/powerpoint/2010/main" val="49782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7228" y="6394134"/>
            <a:ext cx="7307580" cy="754864"/>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7228" y="816182"/>
            <a:ext cx="7307580" cy="5480685"/>
          </a:xfrm>
        </p:spPr>
        <p:txBody>
          <a:bodyPr/>
          <a:lstStyle>
            <a:lvl1pPr marL="0" indent="0">
              <a:buNone/>
              <a:defRPr sz="4300"/>
            </a:lvl1pPr>
            <a:lvl2pPr marL="608918" indent="0">
              <a:buNone/>
              <a:defRPr sz="3700"/>
            </a:lvl2pPr>
            <a:lvl3pPr marL="1217836" indent="0">
              <a:buNone/>
              <a:defRPr sz="3200"/>
            </a:lvl3pPr>
            <a:lvl4pPr marL="1826754" indent="0">
              <a:buNone/>
              <a:defRPr sz="2700"/>
            </a:lvl4pPr>
            <a:lvl5pPr marL="2435672" indent="0">
              <a:buNone/>
              <a:defRPr sz="2700"/>
            </a:lvl5pPr>
            <a:lvl6pPr marL="3044590" indent="0">
              <a:buNone/>
              <a:defRPr sz="2700"/>
            </a:lvl6pPr>
            <a:lvl7pPr marL="3653508" indent="0">
              <a:buNone/>
              <a:defRPr sz="2700"/>
            </a:lvl7pPr>
            <a:lvl8pPr marL="4262426" indent="0">
              <a:buNone/>
              <a:defRPr sz="2700"/>
            </a:lvl8pPr>
            <a:lvl9pPr marL="4871344" indent="0">
              <a:buNone/>
              <a:defRPr sz="2700"/>
            </a:lvl9pPr>
          </a:lstStyle>
          <a:p>
            <a:endParaRPr lang="en-US"/>
          </a:p>
        </p:txBody>
      </p:sp>
      <p:sp>
        <p:nvSpPr>
          <p:cNvPr id="4" name="Text Placeholder 3"/>
          <p:cNvSpPr>
            <a:spLocks noGrp="1"/>
          </p:cNvSpPr>
          <p:nvPr>
            <p:ph type="body" sz="half" idx="2"/>
          </p:nvPr>
        </p:nvSpPr>
        <p:spPr>
          <a:xfrm>
            <a:off x="2387228" y="7148999"/>
            <a:ext cx="7307580" cy="1072031"/>
          </a:xfrm>
        </p:spPr>
        <p:txBody>
          <a:bodyPr/>
          <a:lstStyle>
            <a:lvl1pPr marL="0" indent="0">
              <a:buNone/>
              <a:defRPr sz="1900"/>
            </a:lvl1pPr>
            <a:lvl2pPr marL="608918" indent="0">
              <a:buNone/>
              <a:defRPr sz="1700"/>
            </a:lvl2pPr>
            <a:lvl3pPr marL="1217836" indent="0">
              <a:buNone/>
              <a:defRPr sz="1300"/>
            </a:lvl3pPr>
            <a:lvl4pPr marL="1826754" indent="0">
              <a:buNone/>
              <a:defRPr sz="1100"/>
            </a:lvl4pPr>
            <a:lvl5pPr marL="2435672" indent="0">
              <a:buNone/>
              <a:defRPr sz="1100"/>
            </a:lvl5pPr>
            <a:lvl6pPr marL="3044590" indent="0">
              <a:buNone/>
              <a:defRPr sz="1100"/>
            </a:lvl6pPr>
            <a:lvl7pPr marL="3653508" indent="0">
              <a:buNone/>
              <a:defRPr sz="1100"/>
            </a:lvl7pPr>
            <a:lvl8pPr marL="4262426" indent="0">
              <a:buNone/>
              <a:defRPr sz="1100"/>
            </a:lvl8pPr>
            <a:lvl9pPr marL="4871344"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EA2129-F597-2348-A1DB-773D7CE11464}" type="datetimeFigureOut">
              <a:rPr lang="en-US" smtClean="0"/>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C235C-115A-964D-BC8C-3902D3340273}" type="slidenum">
              <a:rPr lang="en-US" smtClean="0"/>
              <a:t>‹#›</a:t>
            </a:fld>
            <a:endParaRPr lang="en-US"/>
          </a:p>
        </p:txBody>
      </p:sp>
    </p:spTree>
    <p:extLst>
      <p:ext uri="{BB962C8B-B14F-4D97-AF65-F5344CB8AC3E}">
        <p14:creationId xmlns:p14="http://schemas.microsoft.com/office/powerpoint/2010/main" val="406904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965" y="365802"/>
            <a:ext cx="10961370" cy="1522413"/>
          </a:xfrm>
          <a:prstGeom prst="rect">
            <a:avLst/>
          </a:prstGeom>
        </p:spPr>
        <p:txBody>
          <a:bodyPr vert="horz" lIns="121784" tIns="60891" rIns="121784" bIns="60891"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8965" y="2131381"/>
            <a:ext cx="10961370" cy="6028331"/>
          </a:xfrm>
          <a:prstGeom prst="rect">
            <a:avLst/>
          </a:prstGeom>
        </p:spPr>
        <p:txBody>
          <a:bodyPr vert="horz" lIns="121784" tIns="60891" rIns="121784" bIns="6089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08966" y="8466307"/>
            <a:ext cx="2841837" cy="486326"/>
          </a:xfrm>
          <a:prstGeom prst="rect">
            <a:avLst/>
          </a:prstGeom>
        </p:spPr>
        <p:txBody>
          <a:bodyPr vert="horz" lIns="121784" tIns="60891" rIns="121784" bIns="60891" rtlCol="0" anchor="ctr"/>
          <a:lstStyle>
            <a:lvl1pPr algn="l">
              <a:defRPr sz="1700">
                <a:solidFill>
                  <a:schemeClr val="tx1">
                    <a:tint val="75000"/>
                  </a:schemeClr>
                </a:solidFill>
              </a:defRPr>
            </a:lvl1pPr>
          </a:lstStyle>
          <a:p>
            <a:fld id="{6AEA2129-F597-2348-A1DB-773D7CE11464}" type="datetimeFigureOut">
              <a:rPr lang="en-US" smtClean="0"/>
              <a:t>4/8/2014</a:t>
            </a:fld>
            <a:endParaRPr lang="en-US"/>
          </a:p>
        </p:txBody>
      </p:sp>
      <p:sp>
        <p:nvSpPr>
          <p:cNvPr id="5" name="Footer Placeholder 4"/>
          <p:cNvSpPr>
            <a:spLocks noGrp="1"/>
          </p:cNvSpPr>
          <p:nvPr>
            <p:ph type="ftr" sz="quarter" idx="3"/>
          </p:nvPr>
        </p:nvSpPr>
        <p:spPr>
          <a:xfrm>
            <a:off x="4161261" y="8466307"/>
            <a:ext cx="3856778" cy="486326"/>
          </a:xfrm>
          <a:prstGeom prst="rect">
            <a:avLst/>
          </a:prstGeom>
        </p:spPr>
        <p:txBody>
          <a:bodyPr vert="horz" lIns="121784" tIns="60891" rIns="121784" bIns="60891" rtlCol="0" anchor="ctr"/>
          <a:lstStyle>
            <a:lvl1pPr algn="ctr">
              <a:defRPr sz="1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28498" y="8466307"/>
            <a:ext cx="2841837" cy="486326"/>
          </a:xfrm>
          <a:prstGeom prst="rect">
            <a:avLst/>
          </a:prstGeom>
        </p:spPr>
        <p:txBody>
          <a:bodyPr vert="horz" lIns="121784" tIns="60891" rIns="121784" bIns="60891" rtlCol="0" anchor="ctr"/>
          <a:lstStyle>
            <a:lvl1pPr algn="r">
              <a:defRPr sz="1700">
                <a:solidFill>
                  <a:schemeClr val="tx1">
                    <a:tint val="75000"/>
                  </a:schemeClr>
                </a:solidFill>
              </a:defRPr>
            </a:lvl1pPr>
          </a:lstStyle>
          <a:p>
            <a:fld id="{7B5C235C-115A-964D-BC8C-3902D3340273}" type="slidenum">
              <a:rPr lang="en-US" smtClean="0"/>
              <a:t>‹#›</a:t>
            </a:fld>
            <a:endParaRPr lang="en-US"/>
          </a:p>
        </p:txBody>
      </p:sp>
    </p:spTree>
    <p:extLst>
      <p:ext uri="{BB962C8B-B14F-4D97-AF65-F5344CB8AC3E}">
        <p14:creationId xmlns:p14="http://schemas.microsoft.com/office/powerpoint/2010/main" val="1557438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8918" rtl="0" eaLnBrk="1" latinLnBrk="0" hangingPunct="1">
        <a:spcBef>
          <a:spcPct val="0"/>
        </a:spcBef>
        <a:buNone/>
        <a:defRPr sz="5800" kern="1200">
          <a:solidFill>
            <a:schemeClr val="tx1"/>
          </a:solidFill>
          <a:latin typeface="+mj-lt"/>
          <a:ea typeface="+mj-ea"/>
          <a:cs typeface="+mj-cs"/>
        </a:defRPr>
      </a:lvl1pPr>
    </p:titleStyle>
    <p:bodyStyle>
      <a:lvl1pPr marL="456689" indent="-456689" algn="l" defTabSz="608918" rtl="0" eaLnBrk="1" latinLnBrk="0" hangingPunct="1">
        <a:spcBef>
          <a:spcPct val="20000"/>
        </a:spcBef>
        <a:buFont typeface="Arial"/>
        <a:buChar char="•"/>
        <a:defRPr sz="4300" kern="1200">
          <a:solidFill>
            <a:schemeClr val="tx1"/>
          </a:solidFill>
          <a:latin typeface="+mn-lt"/>
          <a:ea typeface="+mn-ea"/>
          <a:cs typeface="+mn-cs"/>
        </a:defRPr>
      </a:lvl1pPr>
      <a:lvl2pPr marL="989491" indent="-380573" algn="l" defTabSz="608918" rtl="0" eaLnBrk="1" latinLnBrk="0" hangingPunct="1">
        <a:spcBef>
          <a:spcPct val="20000"/>
        </a:spcBef>
        <a:buFont typeface="Arial"/>
        <a:buChar char="–"/>
        <a:defRPr sz="3700" kern="1200">
          <a:solidFill>
            <a:schemeClr val="tx1"/>
          </a:solidFill>
          <a:latin typeface="+mn-lt"/>
          <a:ea typeface="+mn-ea"/>
          <a:cs typeface="+mn-cs"/>
        </a:defRPr>
      </a:lvl2pPr>
      <a:lvl3pPr marL="1522296" indent="-304458" algn="l" defTabSz="608918" rtl="0" eaLnBrk="1" latinLnBrk="0" hangingPunct="1">
        <a:spcBef>
          <a:spcPct val="20000"/>
        </a:spcBef>
        <a:buFont typeface="Arial"/>
        <a:buChar char="•"/>
        <a:defRPr sz="3200" kern="1200">
          <a:solidFill>
            <a:schemeClr val="tx1"/>
          </a:solidFill>
          <a:latin typeface="+mn-lt"/>
          <a:ea typeface="+mn-ea"/>
          <a:cs typeface="+mn-cs"/>
        </a:defRPr>
      </a:lvl3pPr>
      <a:lvl4pPr marL="2131212" indent="-304458" algn="l" defTabSz="608918" rtl="0" eaLnBrk="1" latinLnBrk="0" hangingPunct="1">
        <a:spcBef>
          <a:spcPct val="20000"/>
        </a:spcBef>
        <a:buFont typeface="Arial"/>
        <a:buChar char="–"/>
        <a:defRPr sz="2700" kern="1200">
          <a:solidFill>
            <a:schemeClr val="tx1"/>
          </a:solidFill>
          <a:latin typeface="+mn-lt"/>
          <a:ea typeface="+mn-ea"/>
          <a:cs typeface="+mn-cs"/>
        </a:defRPr>
      </a:lvl4pPr>
      <a:lvl5pPr marL="2740130" indent="-304458" algn="l" defTabSz="608918" rtl="0" eaLnBrk="1" latinLnBrk="0" hangingPunct="1">
        <a:spcBef>
          <a:spcPct val="20000"/>
        </a:spcBef>
        <a:buFont typeface="Arial"/>
        <a:buChar char="»"/>
        <a:defRPr sz="2700" kern="1200">
          <a:solidFill>
            <a:schemeClr val="tx1"/>
          </a:solidFill>
          <a:latin typeface="+mn-lt"/>
          <a:ea typeface="+mn-ea"/>
          <a:cs typeface="+mn-cs"/>
        </a:defRPr>
      </a:lvl5pPr>
      <a:lvl6pPr marL="3349049" indent="-304458" algn="l" defTabSz="608918" rtl="0" eaLnBrk="1" latinLnBrk="0" hangingPunct="1">
        <a:spcBef>
          <a:spcPct val="20000"/>
        </a:spcBef>
        <a:buFont typeface="Arial"/>
        <a:buChar char="•"/>
        <a:defRPr sz="2700" kern="1200">
          <a:solidFill>
            <a:schemeClr val="tx1"/>
          </a:solidFill>
          <a:latin typeface="+mn-lt"/>
          <a:ea typeface="+mn-ea"/>
          <a:cs typeface="+mn-cs"/>
        </a:defRPr>
      </a:lvl6pPr>
      <a:lvl7pPr marL="3957966" indent="-304458" algn="l" defTabSz="608918" rtl="0" eaLnBrk="1" latinLnBrk="0" hangingPunct="1">
        <a:spcBef>
          <a:spcPct val="20000"/>
        </a:spcBef>
        <a:buFont typeface="Arial"/>
        <a:buChar char="•"/>
        <a:defRPr sz="2700" kern="1200">
          <a:solidFill>
            <a:schemeClr val="tx1"/>
          </a:solidFill>
          <a:latin typeface="+mn-lt"/>
          <a:ea typeface="+mn-ea"/>
          <a:cs typeface="+mn-cs"/>
        </a:defRPr>
      </a:lvl7pPr>
      <a:lvl8pPr marL="4566884" indent="-304458" algn="l" defTabSz="608918" rtl="0" eaLnBrk="1" latinLnBrk="0" hangingPunct="1">
        <a:spcBef>
          <a:spcPct val="20000"/>
        </a:spcBef>
        <a:buFont typeface="Arial"/>
        <a:buChar char="•"/>
        <a:defRPr sz="2700" kern="1200">
          <a:solidFill>
            <a:schemeClr val="tx1"/>
          </a:solidFill>
          <a:latin typeface="+mn-lt"/>
          <a:ea typeface="+mn-ea"/>
          <a:cs typeface="+mn-cs"/>
        </a:defRPr>
      </a:lvl8pPr>
      <a:lvl9pPr marL="5175803" indent="-304458" algn="l" defTabSz="608918"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8918" rtl="0" eaLnBrk="1" latinLnBrk="0" hangingPunct="1">
        <a:defRPr sz="2400" kern="1200">
          <a:solidFill>
            <a:schemeClr val="tx1"/>
          </a:solidFill>
          <a:latin typeface="+mn-lt"/>
          <a:ea typeface="+mn-ea"/>
          <a:cs typeface="+mn-cs"/>
        </a:defRPr>
      </a:lvl1pPr>
      <a:lvl2pPr marL="608918" algn="l" defTabSz="608918" rtl="0" eaLnBrk="1" latinLnBrk="0" hangingPunct="1">
        <a:defRPr sz="2400" kern="1200">
          <a:solidFill>
            <a:schemeClr val="tx1"/>
          </a:solidFill>
          <a:latin typeface="+mn-lt"/>
          <a:ea typeface="+mn-ea"/>
          <a:cs typeface="+mn-cs"/>
        </a:defRPr>
      </a:lvl2pPr>
      <a:lvl3pPr marL="1217836" algn="l" defTabSz="608918" rtl="0" eaLnBrk="1" latinLnBrk="0" hangingPunct="1">
        <a:defRPr sz="2400" kern="1200">
          <a:solidFill>
            <a:schemeClr val="tx1"/>
          </a:solidFill>
          <a:latin typeface="+mn-lt"/>
          <a:ea typeface="+mn-ea"/>
          <a:cs typeface="+mn-cs"/>
        </a:defRPr>
      </a:lvl3pPr>
      <a:lvl4pPr marL="1826754" algn="l" defTabSz="608918" rtl="0" eaLnBrk="1" latinLnBrk="0" hangingPunct="1">
        <a:defRPr sz="2400" kern="1200">
          <a:solidFill>
            <a:schemeClr val="tx1"/>
          </a:solidFill>
          <a:latin typeface="+mn-lt"/>
          <a:ea typeface="+mn-ea"/>
          <a:cs typeface="+mn-cs"/>
        </a:defRPr>
      </a:lvl4pPr>
      <a:lvl5pPr marL="2435672" algn="l" defTabSz="608918" rtl="0" eaLnBrk="1" latinLnBrk="0" hangingPunct="1">
        <a:defRPr sz="2400" kern="1200">
          <a:solidFill>
            <a:schemeClr val="tx1"/>
          </a:solidFill>
          <a:latin typeface="+mn-lt"/>
          <a:ea typeface="+mn-ea"/>
          <a:cs typeface="+mn-cs"/>
        </a:defRPr>
      </a:lvl5pPr>
      <a:lvl6pPr marL="3044590" algn="l" defTabSz="608918" rtl="0" eaLnBrk="1" latinLnBrk="0" hangingPunct="1">
        <a:defRPr sz="2400" kern="1200">
          <a:solidFill>
            <a:schemeClr val="tx1"/>
          </a:solidFill>
          <a:latin typeface="+mn-lt"/>
          <a:ea typeface="+mn-ea"/>
          <a:cs typeface="+mn-cs"/>
        </a:defRPr>
      </a:lvl6pPr>
      <a:lvl7pPr marL="3653508" algn="l" defTabSz="608918" rtl="0" eaLnBrk="1" latinLnBrk="0" hangingPunct="1">
        <a:defRPr sz="2400" kern="1200">
          <a:solidFill>
            <a:schemeClr val="tx1"/>
          </a:solidFill>
          <a:latin typeface="+mn-lt"/>
          <a:ea typeface="+mn-ea"/>
          <a:cs typeface="+mn-cs"/>
        </a:defRPr>
      </a:lvl7pPr>
      <a:lvl8pPr marL="4262426" algn="l" defTabSz="608918" rtl="0" eaLnBrk="1" latinLnBrk="0" hangingPunct="1">
        <a:defRPr sz="2400" kern="1200">
          <a:solidFill>
            <a:schemeClr val="tx1"/>
          </a:solidFill>
          <a:latin typeface="+mn-lt"/>
          <a:ea typeface="+mn-ea"/>
          <a:cs typeface="+mn-cs"/>
        </a:defRPr>
      </a:lvl8pPr>
      <a:lvl9pPr marL="4871344" algn="l" defTabSz="60891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5950" y="3119530"/>
            <a:ext cx="10352405" cy="1957992"/>
          </a:xfrm>
        </p:spPr>
        <p:txBody>
          <a:bodyPr>
            <a:normAutofit/>
          </a:bodyPr>
          <a:lstStyle/>
          <a:p>
            <a:pPr algn="l"/>
            <a:r>
              <a:rPr lang="en-US" sz="4000" b="1" dirty="0">
                <a:solidFill>
                  <a:schemeClr val="bg1"/>
                </a:solidFill>
                <a:latin typeface="Arial" panose="020B0604020202020204" pitchFamily="34" charset="0"/>
                <a:cs typeface="Arial" panose="020B0604020202020204" pitchFamily="34" charset="0"/>
              </a:rPr>
              <a:t>UW Climate Action Plan: Sustainability on Campus </a:t>
            </a:r>
            <a:r>
              <a:rPr lang="en-US" sz="4000" b="1" dirty="0" smtClean="0">
                <a:solidFill>
                  <a:schemeClr val="bg1"/>
                </a:solidFill>
                <a:latin typeface="Arial" panose="020B0604020202020204" pitchFamily="34" charset="0"/>
                <a:cs typeface="Arial" panose="020B0604020202020204" pitchFamily="34" charset="0"/>
              </a:rPr>
              <a:t>Questionnaire 2014</a:t>
            </a:r>
            <a:endParaRPr lang="en-US" sz="4000" dirty="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11700933" y="0"/>
            <a:ext cx="304800" cy="461665"/>
          </a:xfrm>
          <a:prstGeom prst="rect">
            <a:avLst/>
          </a:prstGeom>
          <a:noFill/>
        </p:spPr>
        <p:txBody>
          <a:bodyPr wrap="square" rtlCol="0">
            <a:spAutoFit/>
          </a:bodyPr>
          <a:lstStyle/>
          <a:p>
            <a:fld id="{37A83383-C908-4E48-99FB-144C74BCB635}" type="slidenum">
              <a:rPr lang="en-US" smtClean="0">
                <a:solidFill>
                  <a:schemeClr val="bg1">
                    <a:lumMod val="85000"/>
                  </a:schemeClr>
                </a:solidFill>
              </a:rPr>
              <a:t>1</a:t>
            </a:fld>
            <a:endParaRPr lang="en-US" dirty="0">
              <a:solidFill>
                <a:schemeClr val="bg1">
                  <a:lumMod val="85000"/>
                </a:schemeClr>
              </a:solidFill>
            </a:endParaRPr>
          </a:p>
        </p:txBody>
      </p:sp>
    </p:spTree>
    <p:extLst>
      <p:ext uri="{BB962C8B-B14F-4D97-AF65-F5344CB8AC3E}">
        <p14:creationId xmlns:p14="http://schemas.microsoft.com/office/powerpoint/2010/main" val="331062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commute?</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032513863"/>
              </p:ext>
            </p:extLst>
          </p:nvPr>
        </p:nvGraphicFramePr>
        <p:xfrm>
          <a:off x="486885" y="1983181"/>
          <a:ext cx="11083452" cy="6044540"/>
        </p:xfrm>
        <a:graphic>
          <a:graphicData uri="http://schemas.openxmlformats.org/drawingml/2006/table">
            <a:tbl>
              <a:tblPr/>
              <a:tblGrid>
                <a:gridCol w="1847242"/>
                <a:gridCol w="1847242"/>
                <a:gridCol w="1847242"/>
                <a:gridCol w="1847242"/>
                <a:gridCol w="1847242"/>
                <a:gridCol w="1847242"/>
              </a:tblGrid>
              <a:tr h="1208908">
                <a:tc>
                  <a:txBody>
                    <a:bodyPr/>
                    <a:lstStyle/>
                    <a:p>
                      <a:pPr algn="l" fontAlgn="ctr"/>
                      <a:r>
                        <a:rPr lang="en-US" sz="16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600" b="1" i="0" u="none" strike="noStrike" dirty="0">
                          <a:solidFill>
                            <a:srgbClr val="000000"/>
                          </a:solidFill>
                          <a:effectLst/>
                          <a:latin typeface="Arial"/>
                        </a:rPr>
                        <a:t>Undergraduates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Arial"/>
                        </a:rPr>
                        <a:t>Graduates and Professionals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Arial"/>
                        </a:rPr>
                        <a:t>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Arial"/>
                        </a:rPr>
                        <a:t>Faculty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Arial"/>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208908">
                <a:tc>
                  <a:txBody>
                    <a:bodyPr/>
                    <a:lstStyle/>
                    <a:p>
                      <a:pPr algn="ctr" fontAlgn="ctr"/>
                      <a:r>
                        <a:rPr lang="en-US" sz="1600" b="0" i="0" u="none" strike="noStrike" dirty="0">
                          <a:solidFill>
                            <a:srgbClr val="000000"/>
                          </a:solidFill>
                          <a:effectLst/>
                          <a:latin typeface="Arial"/>
                        </a:rPr>
                        <a:t>Bus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Arial"/>
                        </a:rPr>
                        <a:t>44.96%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Arial"/>
                        </a:rPr>
                        <a:t>48.62%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Arial"/>
                        </a:rPr>
                        <a:t>49.13%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Arial"/>
                        </a:rPr>
                        <a:t>28.16%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Arial"/>
                        </a:rPr>
                        <a:t>45.48%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208908">
                <a:tc>
                  <a:txBody>
                    <a:bodyPr/>
                    <a:lstStyle/>
                    <a:p>
                      <a:pPr algn="ctr" fontAlgn="ctr"/>
                      <a:r>
                        <a:rPr lang="en-US" sz="1600" b="0" i="0" u="none" strike="noStrike" dirty="0">
                          <a:solidFill>
                            <a:srgbClr val="000000"/>
                          </a:solidFill>
                          <a:effectLst/>
                          <a:latin typeface="Arial"/>
                        </a:rPr>
                        <a:t>Carpool with 2+ people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a:rPr>
                        <a:t>2.52%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Arial"/>
                        </a:rPr>
                        <a:t>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Arial"/>
                        </a:rPr>
                        <a:t>9.63%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Arial"/>
                        </a:rPr>
                        <a:t>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Arial"/>
                        </a:rPr>
                        <a:t>6.70%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208908">
                <a:tc>
                  <a:txBody>
                    <a:bodyPr/>
                    <a:lstStyle/>
                    <a:p>
                      <a:pPr algn="ctr" fontAlgn="ctr"/>
                      <a:r>
                        <a:rPr lang="en-US" sz="1600" b="0" i="0" u="none" strike="noStrike" dirty="0">
                          <a:solidFill>
                            <a:srgbClr val="000000"/>
                          </a:solidFill>
                          <a:effectLst/>
                          <a:latin typeface="Arial"/>
                        </a:rPr>
                        <a:t>Drive yourself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a:rPr>
                        <a:t>14.03%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Arial"/>
                        </a:rPr>
                        <a:t>17.39%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Arial"/>
                        </a:rPr>
                        <a:t>28.25%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Arial"/>
                        </a:rPr>
                        <a:t>39.81%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Arial"/>
                        </a:rPr>
                        <a:t>25.44%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208908">
                <a:tc>
                  <a:txBody>
                    <a:bodyPr/>
                    <a:lstStyle/>
                    <a:p>
                      <a:pPr algn="ctr" fontAlgn="ctr"/>
                      <a:r>
                        <a:rPr lang="en-US" sz="1600" b="0" i="0" u="none" strike="noStrike" dirty="0">
                          <a:solidFill>
                            <a:srgbClr val="000000"/>
                          </a:solidFill>
                          <a:effectLst/>
                          <a:latin typeface="Arial"/>
                        </a:rPr>
                        <a:t>Walk or Bike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Arial"/>
                        </a:rPr>
                        <a:t>38.49%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Arial"/>
                        </a:rPr>
                        <a:t>32.02%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Arial"/>
                        </a:rPr>
                        <a:t>13.00%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a:solidFill>
                            <a:srgbClr val="000000"/>
                          </a:solidFill>
                          <a:effectLst/>
                          <a:latin typeface="Arial"/>
                        </a:rPr>
                        <a:t>25.24%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600" b="0" i="0" u="none" strike="noStrike" dirty="0">
                          <a:solidFill>
                            <a:srgbClr val="000000"/>
                          </a:solidFill>
                          <a:effectLst/>
                          <a:latin typeface="Arial"/>
                        </a:rPr>
                        <a:t>22.38%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
        <p:nvSpPr>
          <p:cNvPr id="5" name="TextBox 4"/>
          <p:cNvSpPr txBox="1"/>
          <p:nvPr/>
        </p:nvSpPr>
        <p:spPr>
          <a:xfrm>
            <a:off x="11609072" y="0"/>
            <a:ext cx="608963" cy="461665"/>
          </a:xfrm>
          <a:prstGeom prst="rect">
            <a:avLst/>
          </a:prstGeom>
          <a:noFill/>
        </p:spPr>
        <p:txBody>
          <a:bodyPr wrap="square" rtlCol="0">
            <a:spAutoFit/>
          </a:bodyPr>
          <a:lstStyle/>
          <a:p>
            <a:fld id="{A12B85EF-727E-4C32-B398-60C42A8541A7}" type="slidenum">
              <a:rPr lang="en-US" smtClean="0">
                <a:solidFill>
                  <a:schemeClr val="bg1">
                    <a:lumMod val="85000"/>
                  </a:schemeClr>
                </a:solidFill>
              </a:rPr>
              <a:t>10</a:t>
            </a:fld>
            <a:endParaRPr lang="en-US" dirty="0">
              <a:solidFill>
                <a:schemeClr val="bg1">
                  <a:lumMod val="85000"/>
                </a:schemeClr>
              </a:solidFill>
            </a:endParaRPr>
          </a:p>
        </p:txBody>
      </p:sp>
    </p:spTree>
    <p:extLst>
      <p:ext uri="{BB962C8B-B14F-4D97-AF65-F5344CB8AC3E}">
        <p14:creationId xmlns:p14="http://schemas.microsoft.com/office/powerpoint/2010/main" val="85071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commute?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1031358"/>
              </p:ext>
            </p:extLst>
          </p:nvPr>
        </p:nvGraphicFramePr>
        <p:xfrm>
          <a:off x="-162297" y="2006748"/>
          <a:ext cx="6396842" cy="6429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3317522727"/>
              </p:ext>
            </p:extLst>
          </p:nvPr>
        </p:nvGraphicFramePr>
        <p:xfrm>
          <a:off x="4519716" y="1805088"/>
          <a:ext cx="7659584" cy="6085299"/>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1570336" y="0"/>
            <a:ext cx="608964" cy="461665"/>
          </a:xfrm>
          <a:prstGeom prst="rect">
            <a:avLst/>
          </a:prstGeom>
          <a:noFill/>
        </p:spPr>
        <p:txBody>
          <a:bodyPr wrap="square" rtlCol="0">
            <a:spAutoFit/>
          </a:bodyPr>
          <a:lstStyle/>
          <a:p>
            <a:fld id="{27604F0D-55D6-4CA5-8189-34A015019E0A}" type="slidenum">
              <a:rPr lang="en-US" smtClean="0">
                <a:solidFill>
                  <a:schemeClr val="bg1">
                    <a:lumMod val="85000"/>
                  </a:schemeClr>
                </a:solidFill>
              </a:rPr>
              <a:t>11</a:t>
            </a:fld>
            <a:endParaRPr lang="en-US" dirty="0">
              <a:solidFill>
                <a:schemeClr val="bg1">
                  <a:lumMod val="85000"/>
                </a:schemeClr>
              </a:solidFill>
            </a:endParaRPr>
          </a:p>
        </p:txBody>
      </p:sp>
    </p:spTree>
    <p:extLst>
      <p:ext uri="{BB962C8B-B14F-4D97-AF65-F5344CB8AC3E}">
        <p14:creationId xmlns:p14="http://schemas.microsoft.com/office/powerpoint/2010/main" val="3698997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UW Transportation</a:t>
            </a:r>
            <a:endParaRPr lang="en-US" dirty="0"/>
          </a:p>
        </p:txBody>
      </p:sp>
      <p:sp>
        <p:nvSpPr>
          <p:cNvPr id="3" name="Content Placeholder 2"/>
          <p:cNvSpPr>
            <a:spLocks noGrp="1"/>
          </p:cNvSpPr>
          <p:nvPr>
            <p:ph idx="1"/>
          </p:nvPr>
        </p:nvSpPr>
        <p:spPr/>
        <p:txBody>
          <a:bodyPr>
            <a:normAutofit/>
          </a:bodyPr>
          <a:lstStyle/>
          <a:p>
            <a:r>
              <a:rPr lang="en-US" sz="3600" dirty="0"/>
              <a:t>Use increased for: </a:t>
            </a:r>
          </a:p>
          <a:p>
            <a:pPr lvl="1"/>
            <a:r>
              <a:rPr lang="en-US" sz="2000" dirty="0"/>
              <a:t>UPASS (63% to 70%)</a:t>
            </a:r>
          </a:p>
          <a:p>
            <a:pPr lvl="1"/>
            <a:r>
              <a:rPr lang="en-US" sz="2000" dirty="0"/>
              <a:t>Carpool Permits (2% to 14%)</a:t>
            </a:r>
          </a:p>
          <a:p>
            <a:r>
              <a:rPr lang="en-US" sz="3600" dirty="0"/>
              <a:t>Use decreased for:</a:t>
            </a:r>
          </a:p>
          <a:p>
            <a:pPr lvl="1"/>
            <a:r>
              <a:rPr lang="en-US" sz="2000" dirty="0"/>
              <a:t>Full price parking (22% to 10</a:t>
            </a:r>
            <a:r>
              <a:rPr lang="en-US" sz="2000" dirty="0" smtClean="0"/>
              <a:t>%)</a:t>
            </a:r>
            <a:endParaRPr lang="en-US" sz="3600" dirty="0" smtClean="0"/>
          </a:p>
          <a:p>
            <a:r>
              <a:rPr lang="en-US" sz="3600" dirty="0" smtClean="0"/>
              <a:t>Use </a:t>
            </a:r>
            <a:r>
              <a:rPr lang="en-US" sz="3600" dirty="0"/>
              <a:t>remained low for: </a:t>
            </a:r>
          </a:p>
          <a:p>
            <a:pPr lvl="1"/>
            <a:r>
              <a:rPr lang="en-US" sz="2000" dirty="0" err="1" smtClean="0"/>
              <a:t>Zi</a:t>
            </a:r>
            <a:r>
              <a:rPr lang="en-US" sz="2000" dirty="0" err="1"/>
              <a:t>p</a:t>
            </a:r>
            <a:r>
              <a:rPr lang="en-US" sz="2000" dirty="0" err="1" smtClean="0"/>
              <a:t>car</a:t>
            </a:r>
            <a:r>
              <a:rPr lang="en-US" sz="2000" dirty="0" smtClean="0"/>
              <a:t> (3%)</a:t>
            </a:r>
            <a:endParaRPr lang="en-US" sz="2000" dirty="0"/>
          </a:p>
          <a:p>
            <a:pPr lvl="1"/>
            <a:r>
              <a:rPr lang="en-US" sz="2000" dirty="0" smtClean="0"/>
              <a:t>Husky Night Ride* (5%)</a:t>
            </a:r>
            <a:endParaRPr lang="en-US" sz="2000" dirty="0"/>
          </a:p>
          <a:p>
            <a:pPr lvl="1"/>
            <a:r>
              <a:rPr lang="en-US" sz="2000" dirty="0" smtClean="0"/>
              <a:t>Vanpool* (1%)</a:t>
            </a:r>
            <a:endParaRPr lang="en-US" sz="2000" dirty="0"/>
          </a:p>
          <a:p>
            <a:pPr marL="608918" lvl="1" indent="0">
              <a:buNone/>
            </a:pPr>
            <a:endParaRPr lang="en-US" sz="1800" dirty="0"/>
          </a:p>
          <a:p>
            <a:pPr marL="0" indent="0">
              <a:buNone/>
            </a:pPr>
            <a:r>
              <a:rPr lang="en-US" sz="3200" dirty="0" smtClean="0"/>
              <a:t>Though carpool permits appear to have increased in use, this is an area where improvements could be made.</a:t>
            </a:r>
            <a:endParaRPr lang="en-US" sz="3200" dirty="0"/>
          </a:p>
        </p:txBody>
      </p:sp>
      <p:sp>
        <p:nvSpPr>
          <p:cNvPr id="5" name="TextBox 4"/>
          <p:cNvSpPr txBox="1"/>
          <p:nvPr/>
        </p:nvSpPr>
        <p:spPr>
          <a:xfrm>
            <a:off x="11570336" y="0"/>
            <a:ext cx="608964" cy="461665"/>
          </a:xfrm>
          <a:prstGeom prst="rect">
            <a:avLst/>
          </a:prstGeom>
          <a:noFill/>
        </p:spPr>
        <p:txBody>
          <a:bodyPr wrap="square" rtlCol="0">
            <a:spAutoFit/>
          </a:bodyPr>
          <a:lstStyle/>
          <a:p>
            <a:fld id="{511F3EA0-D8F7-45D6-8564-1CDE2EF74D96}" type="slidenum">
              <a:rPr lang="en-US" smtClean="0">
                <a:solidFill>
                  <a:schemeClr val="bg1">
                    <a:lumMod val="85000"/>
                  </a:schemeClr>
                </a:solidFill>
              </a:rPr>
              <a:t>12</a:t>
            </a:fld>
            <a:endParaRPr lang="en-US" dirty="0">
              <a:solidFill>
                <a:schemeClr val="bg1">
                  <a:lumMod val="85000"/>
                </a:schemeClr>
              </a:solidFill>
            </a:endParaRPr>
          </a:p>
        </p:txBody>
      </p:sp>
    </p:spTree>
    <p:extLst>
      <p:ext uri="{BB962C8B-B14F-4D97-AF65-F5344CB8AC3E}">
        <p14:creationId xmlns:p14="http://schemas.microsoft.com/office/powerpoint/2010/main" val="394612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We’ve grown to love UPASS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63402558"/>
              </p:ext>
            </p:extLst>
          </p:nvPr>
        </p:nvGraphicFramePr>
        <p:xfrm>
          <a:off x="463140" y="2220682"/>
          <a:ext cx="11202202" cy="5569531"/>
        </p:xfrm>
        <a:graphic>
          <a:graphicData uri="http://schemas.openxmlformats.org/drawingml/2006/table">
            <a:tbl>
              <a:tblPr firstRow="1" firstCol="1" bandRow="1"/>
              <a:tblGrid>
                <a:gridCol w="1018382"/>
                <a:gridCol w="1018382"/>
                <a:gridCol w="1018382"/>
                <a:gridCol w="1018382"/>
                <a:gridCol w="1018382"/>
                <a:gridCol w="1018382"/>
                <a:gridCol w="1018382"/>
                <a:gridCol w="1018382"/>
                <a:gridCol w="1018382"/>
                <a:gridCol w="1018382"/>
                <a:gridCol w="1018382"/>
              </a:tblGrid>
              <a:tr h="506321">
                <a:tc gridSpan="11">
                  <a:txBody>
                    <a:bodyPr/>
                    <a:lstStyle/>
                    <a:p>
                      <a:pPr marL="0" marR="0">
                        <a:lnSpc>
                          <a:spcPct val="115000"/>
                        </a:lnSpc>
                        <a:spcBef>
                          <a:spcPts val="0"/>
                        </a:spcBef>
                        <a:spcAft>
                          <a:spcPts val="0"/>
                        </a:spcAft>
                      </a:pPr>
                      <a:r>
                        <a:rPr lang="en-US" sz="1600" b="1" dirty="0">
                          <a:effectLst/>
                          <a:latin typeface="Arial"/>
                          <a:ea typeface="Times New Roman"/>
                          <a:cs typeface="Times New Roman"/>
                        </a:rPr>
                        <a:t>Please select the following statement(s) that apply to you:</a:t>
                      </a:r>
                      <a:endParaRPr lang="en-US" sz="1800" dirty="0">
                        <a:effectLst/>
                        <a:latin typeface="Calibri"/>
                        <a:ea typeface="Calibri"/>
                        <a:cs typeface="Times New Roman"/>
                      </a:endParaRPr>
                    </a:p>
                  </a:txBody>
                  <a:tcPr marL="63576" marR="63576"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6321">
                <a:tc gridSpan="11">
                  <a:txBody>
                    <a:bodyPr/>
                    <a:lstStyle/>
                    <a:p>
                      <a:pPr marL="0" marR="0">
                        <a:lnSpc>
                          <a:spcPct val="115000"/>
                        </a:lnSpc>
                        <a:spcBef>
                          <a:spcPts val="0"/>
                        </a:spcBef>
                        <a:spcAft>
                          <a:spcPts val="0"/>
                        </a:spcAft>
                      </a:pPr>
                      <a:r>
                        <a:rPr lang="en-US" sz="1600" dirty="0">
                          <a:effectLst/>
                          <a:latin typeface="Arial"/>
                          <a:ea typeface="Times New Roman"/>
                          <a:cs typeface="Times New Roman"/>
                        </a:rPr>
                        <a:t>I use public transportation more as a result of UPASS.</a:t>
                      </a:r>
                      <a:endParaRPr lang="en-US" sz="1800" dirty="0">
                        <a:effectLst/>
                        <a:latin typeface="Calibri"/>
                        <a:ea typeface="Calibri"/>
                        <a:cs typeface="Times New Roman"/>
                      </a:endParaRPr>
                    </a:p>
                  </a:txBody>
                  <a:tcPr marL="63576" marR="63576"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6321">
                <a:tc>
                  <a:txBody>
                    <a:bodyPr/>
                    <a:lstStyle/>
                    <a:p>
                      <a:pPr marL="0" marR="0" algn="ctr">
                        <a:lnSpc>
                          <a:spcPct val="115000"/>
                        </a:lnSpc>
                        <a:spcBef>
                          <a:spcPts val="0"/>
                        </a:spcBef>
                        <a:spcAft>
                          <a:spcPts val="0"/>
                        </a:spcAft>
                      </a:pPr>
                      <a:r>
                        <a:rPr lang="en-US" sz="1400" dirty="0">
                          <a:effectLst/>
                          <a:latin typeface="Arial"/>
                          <a:ea typeface="Times New Roman"/>
                          <a:cs typeface="Times New Roman"/>
                        </a:rPr>
                        <a:t> </a:t>
                      </a:r>
                      <a:endParaRPr lang="en-US" sz="1600" dirty="0">
                        <a:effectLst/>
                        <a:latin typeface="Calibri"/>
                        <a:ea typeface="Calibri"/>
                        <a:cs typeface="Times New Roman"/>
                      </a:endParaRPr>
                    </a:p>
                  </a:txBody>
                  <a:tcPr marL="63576" marR="63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gridSpan="2">
                  <a:txBody>
                    <a:bodyPr/>
                    <a:lstStyle/>
                    <a:p>
                      <a:pPr marL="0" marR="0" algn="ctr">
                        <a:lnSpc>
                          <a:spcPct val="115000"/>
                        </a:lnSpc>
                        <a:spcBef>
                          <a:spcPts val="0"/>
                        </a:spcBef>
                        <a:spcAft>
                          <a:spcPts val="0"/>
                        </a:spcAft>
                      </a:pPr>
                      <a:r>
                        <a:rPr lang="en-US" sz="1400" dirty="0">
                          <a:effectLst/>
                          <a:latin typeface="Arial"/>
                          <a:ea typeface="Times New Roman"/>
                          <a:cs typeface="Times New Roman"/>
                        </a:rPr>
                        <a:t>Undergraduate</a:t>
                      </a:r>
                      <a:endParaRPr lang="en-US" sz="1600" dirty="0">
                        <a:effectLst/>
                        <a:latin typeface="Calibri"/>
                        <a:ea typeface="Calibri"/>
                        <a:cs typeface="Times New Roman"/>
                      </a:endParaRPr>
                    </a:p>
                  </a:txBody>
                  <a:tcPr marL="63576" marR="6357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effectLst/>
                          <a:latin typeface="Arial"/>
                          <a:ea typeface="Times New Roman"/>
                          <a:cs typeface="Times New Roman"/>
                        </a:rPr>
                        <a:t>Graduate/Professional</a:t>
                      </a:r>
                      <a:endParaRPr lang="en-US" sz="1600" dirty="0">
                        <a:effectLst/>
                        <a:latin typeface="Calibri"/>
                        <a:ea typeface="Calibri"/>
                        <a:cs typeface="Times New Roman"/>
                      </a:endParaRPr>
                    </a:p>
                  </a:txBody>
                  <a:tcPr marL="63576" marR="635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effectLst/>
                          <a:latin typeface="Arial"/>
                          <a:ea typeface="Times New Roman"/>
                          <a:cs typeface="Times New Roman"/>
                        </a:rPr>
                        <a:t>Staff </a:t>
                      </a:r>
                      <a:endParaRPr lang="en-US" sz="1600" dirty="0">
                        <a:effectLst/>
                        <a:latin typeface="Calibri"/>
                        <a:ea typeface="Calibri"/>
                        <a:cs typeface="Times New Roman"/>
                      </a:endParaRPr>
                    </a:p>
                  </a:txBody>
                  <a:tcPr marL="63576" marR="635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effectLst/>
                          <a:latin typeface="Arial"/>
                          <a:ea typeface="Times New Roman"/>
                          <a:cs typeface="Times New Roman"/>
                        </a:rPr>
                        <a:t>Faculty </a:t>
                      </a:r>
                      <a:endParaRPr lang="en-US" sz="1600" dirty="0">
                        <a:effectLst/>
                        <a:latin typeface="Calibri"/>
                        <a:ea typeface="Calibri"/>
                        <a:cs typeface="Times New Roman"/>
                      </a:endParaRPr>
                    </a:p>
                  </a:txBody>
                  <a:tcPr marL="63576" marR="635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dirty="0">
                          <a:effectLst/>
                          <a:latin typeface="Arial"/>
                          <a:ea typeface="Times New Roman"/>
                          <a:cs typeface="Times New Roman"/>
                        </a:rPr>
                        <a:t>Grand Total</a:t>
                      </a:r>
                      <a:endParaRPr lang="en-US" sz="1600" dirty="0">
                        <a:effectLst/>
                        <a:latin typeface="Calibri"/>
                        <a:ea typeface="Calibri"/>
                        <a:cs typeface="Times New Roman"/>
                      </a:endParaRPr>
                    </a:p>
                  </a:txBody>
                  <a:tcPr marL="63576" marR="63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506321">
                <a:tc>
                  <a:txBody>
                    <a:bodyPr/>
                    <a:lstStyle/>
                    <a:p>
                      <a:pPr marL="0" marR="0">
                        <a:lnSpc>
                          <a:spcPct val="115000"/>
                        </a:lnSpc>
                        <a:spcBef>
                          <a:spcPts val="0"/>
                        </a:spcBef>
                        <a:spcAft>
                          <a:spcPts val="0"/>
                        </a:spcAft>
                      </a:pPr>
                      <a:r>
                        <a:rPr lang="en-US" sz="1050">
                          <a:effectLst/>
                          <a:latin typeface="Arial"/>
                          <a:ea typeface="Times New Roman"/>
                          <a:cs typeface="Times New Roman"/>
                        </a:rPr>
                        <a:t> </a:t>
                      </a:r>
                      <a:endParaRPr lang="en-US" sz="110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2014</a:t>
                      </a:r>
                      <a:endParaRPr lang="en-US" sz="1800" dirty="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2012</a:t>
                      </a:r>
                      <a:endParaRPr lang="en-US" sz="1800" dirty="0">
                        <a:effectLst/>
                        <a:latin typeface="Calibri"/>
                        <a:ea typeface="Calibri"/>
                        <a:cs typeface="Times New Roman"/>
                      </a:endParaRP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2014</a:t>
                      </a:r>
                      <a:endParaRPr lang="en-US" sz="1800" dirty="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2012</a:t>
                      </a:r>
                      <a:endParaRPr lang="en-US" sz="1800" dirty="0">
                        <a:effectLst/>
                        <a:latin typeface="Calibri"/>
                        <a:ea typeface="Calibri"/>
                        <a:cs typeface="Times New Roman"/>
                      </a:endParaRP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2014</a:t>
                      </a:r>
                      <a:endParaRPr lang="en-US" sz="1800" dirty="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2012</a:t>
                      </a:r>
                      <a:endParaRPr lang="en-US" sz="1800" dirty="0">
                        <a:effectLst/>
                        <a:latin typeface="Calibri"/>
                        <a:ea typeface="Calibri"/>
                        <a:cs typeface="Times New Roman"/>
                      </a:endParaRP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2014</a:t>
                      </a:r>
                      <a:endParaRPr lang="en-US" sz="1800" dirty="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2012</a:t>
                      </a:r>
                      <a:endParaRPr lang="en-US" sz="1800" dirty="0">
                        <a:effectLst/>
                        <a:latin typeface="Calibri"/>
                        <a:ea typeface="Calibri"/>
                        <a:cs typeface="Times New Roman"/>
                      </a:endParaRP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2014</a:t>
                      </a:r>
                      <a:endParaRPr lang="en-US" sz="1800" dirty="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a:lnSpc>
                          <a:spcPct val="115000"/>
                        </a:lnSpc>
                        <a:spcBef>
                          <a:spcPts val="0"/>
                        </a:spcBef>
                        <a:spcAft>
                          <a:spcPts val="0"/>
                        </a:spcAft>
                      </a:pPr>
                      <a:r>
                        <a:rPr lang="en-US" sz="1600" b="1" dirty="0">
                          <a:effectLst/>
                          <a:latin typeface="Arial"/>
                          <a:ea typeface="Times New Roman"/>
                          <a:cs typeface="Times New Roman"/>
                        </a:rPr>
                        <a:t>2012</a:t>
                      </a:r>
                      <a:endParaRPr lang="en-US" sz="1800" dirty="0">
                        <a:effectLst/>
                        <a:latin typeface="Calibri"/>
                        <a:ea typeface="Calibri"/>
                        <a:cs typeface="Times New Roman"/>
                      </a:endParaRP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r>
              <a:tr h="506321">
                <a:tc>
                  <a:txBody>
                    <a:bodyPr/>
                    <a:lstStyle/>
                    <a:p>
                      <a:pPr marL="0" marR="0" algn="l">
                        <a:lnSpc>
                          <a:spcPct val="115000"/>
                        </a:lnSpc>
                        <a:spcBef>
                          <a:spcPts val="0"/>
                        </a:spcBef>
                        <a:spcAft>
                          <a:spcPts val="0"/>
                        </a:spcAft>
                      </a:pPr>
                      <a:r>
                        <a:rPr lang="en-US" sz="1600" dirty="0">
                          <a:effectLst/>
                          <a:latin typeface="Arial"/>
                          <a:ea typeface="Times New Roman"/>
                          <a:cs typeface="Times New Roman"/>
                        </a:rPr>
                        <a:t>Yes</a:t>
                      </a:r>
                      <a:endParaRPr lang="en-US" sz="1800" dirty="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78.31%</a:t>
                      </a:r>
                      <a:endParaRPr lang="en-US" sz="1800" dirty="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a:effectLst/>
                          <a:latin typeface="Arial"/>
                          <a:ea typeface="Times New Roman"/>
                          <a:cs typeface="Times New Roman"/>
                        </a:rPr>
                        <a:t>46.09%</a:t>
                      </a:r>
                      <a:endParaRPr lang="en-US" sz="180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a:lnSpc>
                          <a:spcPct val="115000"/>
                        </a:lnSpc>
                        <a:spcBef>
                          <a:spcPts val="0"/>
                        </a:spcBef>
                        <a:spcAft>
                          <a:spcPts val="0"/>
                        </a:spcAft>
                      </a:pPr>
                      <a:r>
                        <a:rPr lang="en-US" sz="1600">
                          <a:effectLst/>
                          <a:latin typeface="Arial"/>
                          <a:ea typeface="Times New Roman"/>
                          <a:cs typeface="Times New Roman"/>
                        </a:rPr>
                        <a:t>72.28%</a:t>
                      </a:r>
                      <a:endParaRPr lang="en-US" sz="180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34.27%</a:t>
                      </a:r>
                      <a:endParaRPr lang="en-US" sz="1800" dirty="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a:lnSpc>
                          <a:spcPct val="115000"/>
                        </a:lnSpc>
                        <a:spcBef>
                          <a:spcPts val="0"/>
                        </a:spcBef>
                        <a:spcAft>
                          <a:spcPts val="0"/>
                        </a:spcAft>
                      </a:pPr>
                      <a:r>
                        <a:rPr lang="en-US" sz="1600">
                          <a:effectLst/>
                          <a:latin typeface="Arial"/>
                          <a:ea typeface="Times New Roman"/>
                          <a:cs typeface="Times New Roman"/>
                        </a:rPr>
                        <a:t>52.80%</a:t>
                      </a:r>
                      <a:endParaRPr lang="en-US" sz="180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a:effectLst/>
                          <a:latin typeface="Arial"/>
                          <a:ea typeface="Times New Roman"/>
                          <a:cs typeface="Times New Roman"/>
                        </a:rPr>
                        <a:t>21.64%</a:t>
                      </a:r>
                      <a:endParaRPr lang="en-US" sz="180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41.75%</a:t>
                      </a:r>
                      <a:endParaRPr lang="en-US" sz="1800" dirty="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13.23%</a:t>
                      </a:r>
                      <a:endParaRPr lang="en-US" sz="1800" dirty="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a:lnSpc>
                          <a:spcPct val="115000"/>
                        </a:lnSpc>
                        <a:spcBef>
                          <a:spcPts val="0"/>
                        </a:spcBef>
                        <a:spcAft>
                          <a:spcPts val="0"/>
                        </a:spcAft>
                      </a:pPr>
                      <a:r>
                        <a:rPr lang="en-US" sz="1600" b="1" dirty="0">
                          <a:solidFill>
                            <a:srgbClr val="FF0000"/>
                          </a:solidFill>
                          <a:effectLst/>
                          <a:latin typeface="Arial"/>
                          <a:ea typeface="Times New Roman"/>
                          <a:cs typeface="Times New Roman"/>
                        </a:rPr>
                        <a:t>60.15%</a:t>
                      </a:r>
                      <a:endParaRPr lang="en-US" sz="1800" b="1" dirty="0">
                        <a:solidFill>
                          <a:srgbClr val="FF0000"/>
                        </a:solidFill>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b="1" dirty="0">
                          <a:solidFill>
                            <a:srgbClr val="FF0000"/>
                          </a:solidFill>
                          <a:effectLst/>
                          <a:latin typeface="Arial"/>
                          <a:ea typeface="Times New Roman"/>
                          <a:cs typeface="Times New Roman"/>
                        </a:rPr>
                        <a:t>29.90%</a:t>
                      </a:r>
                      <a:endParaRPr lang="en-US" sz="1800" b="1" dirty="0">
                        <a:solidFill>
                          <a:srgbClr val="FF0000"/>
                        </a:solidFill>
                        <a:effectLst/>
                        <a:latin typeface="Calibri"/>
                        <a:ea typeface="Calibri"/>
                        <a:cs typeface="Times New Roman"/>
                      </a:endParaRPr>
                    </a:p>
                  </a:txBody>
                  <a:tcPr marL="63576" marR="6357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506321">
                <a:tc>
                  <a:txBody>
                    <a:bodyPr/>
                    <a:lstStyle/>
                    <a:p>
                      <a:pPr marL="0" marR="0" algn="l">
                        <a:lnSpc>
                          <a:spcPct val="115000"/>
                        </a:lnSpc>
                        <a:spcBef>
                          <a:spcPts val="0"/>
                        </a:spcBef>
                        <a:spcAft>
                          <a:spcPts val="0"/>
                        </a:spcAft>
                      </a:pPr>
                      <a:r>
                        <a:rPr lang="en-US" sz="1600" dirty="0">
                          <a:effectLst/>
                          <a:latin typeface="Arial"/>
                          <a:ea typeface="Times New Roman"/>
                          <a:cs typeface="Times New Roman"/>
                        </a:rPr>
                        <a:t>No</a:t>
                      </a:r>
                      <a:endParaRPr lang="en-US" sz="1800" dirty="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21.69%</a:t>
                      </a:r>
                      <a:endParaRPr lang="en-US" sz="1800" dirty="0">
                        <a:effectLst/>
                        <a:latin typeface="Calibri"/>
                        <a:ea typeface="Calibri"/>
                        <a:cs typeface="Times New Roman"/>
                      </a:endParaRPr>
                    </a:p>
                  </a:txBody>
                  <a:tcPr marL="63576" marR="6357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a:effectLst/>
                          <a:latin typeface="Arial"/>
                          <a:ea typeface="Times New Roman"/>
                          <a:cs typeface="Times New Roman"/>
                        </a:rPr>
                        <a:t>53.91%</a:t>
                      </a:r>
                      <a:endParaRPr lang="en-US" sz="180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27.72%</a:t>
                      </a:r>
                      <a:endParaRPr lang="en-US" sz="1800" dirty="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65.73%</a:t>
                      </a:r>
                      <a:endParaRPr lang="en-US" sz="1800" dirty="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47.20%</a:t>
                      </a:r>
                      <a:endParaRPr lang="en-US" sz="1800" dirty="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78.36%</a:t>
                      </a:r>
                      <a:endParaRPr lang="en-US" sz="1800" dirty="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a:lnSpc>
                          <a:spcPct val="115000"/>
                        </a:lnSpc>
                        <a:spcBef>
                          <a:spcPts val="0"/>
                        </a:spcBef>
                        <a:spcAft>
                          <a:spcPts val="0"/>
                        </a:spcAft>
                      </a:pPr>
                      <a:r>
                        <a:rPr lang="en-US" sz="1600">
                          <a:effectLst/>
                          <a:latin typeface="Arial"/>
                          <a:ea typeface="Times New Roman"/>
                          <a:cs typeface="Times New Roman"/>
                        </a:rPr>
                        <a:t>58.25%</a:t>
                      </a:r>
                      <a:endParaRPr lang="en-US" sz="180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a:effectLst/>
                          <a:latin typeface="Arial"/>
                          <a:ea typeface="Times New Roman"/>
                          <a:cs typeface="Times New Roman"/>
                        </a:rPr>
                        <a:t>83.77%</a:t>
                      </a:r>
                      <a:endParaRPr lang="en-US" sz="180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39.85%</a:t>
                      </a:r>
                      <a:endParaRPr lang="en-US" sz="1800" dirty="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a:lnSpc>
                          <a:spcPct val="115000"/>
                        </a:lnSpc>
                        <a:spcBef>
                          <a:spcPts val="0"/>
                        </a:spcBef>
                        <a:spcAft>
                          <a:spcPts val="0"/>
                        </a:spcAft>
                      </a:pPr>
                      <a:r>
                        <a:rPr lang="en-US" sz="1600" dirty="0">
                          <a:effectLst/>
                          <a:latin typeface="Arial"/>
                          <a:ea typeface="Times New Roman"/>
                          <a:cs typeface="Times New Roman"/>
                        </a:rPr>
                        <a:t>70.10%</a:t>
                      </a:r>
                      <a:endParaRPr lang="en-US" sz="1800" dirty="0">
                        <a:effectLst/>
                        <a:latin typeface="Calibri"/>
                        <a:ea typeface="Calibri"/>
                        <a:cs typeface="Times New Roman"/>
                      </a:endParaRPr>
                    </a:p>
                  </a:txBody>
                  <a:tcPr marL="63576" marR="6357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506321">
                <a:tc gridSpan="11">
                  <a:txBody>
                    <a:bodyPr/>
                    <a:lstStyle/>
                    <a:p>
                      <a:pPr marL="0" marR="0">
                        <a:lnSpc>
                          <a:spcPct val="115000"/>
                        </a:lnSpc>
                        <a:spcBef>
                          <a:spcPts val="0"/>
                        </a:spcBef>
                        <a:spcAft>
                          <a:spcPts val="0"/>
                        </a:spcAft>
                      </a:pPr>
                      <a:r>
                        <a:rPr lang="en-US" sz="1050" dirty="0">
                          <a:effectLst/>
                          <a:latin typeface="Arial"/>
                          <a:ea typeface="Times New Roman"/>
                          <a:cs typeface="Times New Roman"/>
                        </a:rPr>
                        <a:t> </a:t>
                      </a:r>
                      <a:endParaRPr lang="en-US" sz="1800" dirty="0">
                        <a:effectLst/>
                        <a:latin typeface="Calibri"/>
                        <a:ea typeface="Calibri"/>
                        <a:cs typeface="Times New Roman"/>
                      </a:endParaRPr>
                    </a:p>
                    <a:p>
                      <a:pPr marL="0" marR="0">
                        <a:lnSpc>
                          <a:spcPct val="115000"/>
                        </a:lnSpc>
                        <a:spcBef>
                          <a:spcPts val="0"/>
                        </a:spcBef>
                        <a:spcAft>
                          <a:spcPts val="0"/>
                        </a:spcAft>
                      </a:pPr>
                      <a:r>
                        <a:rPr lang="en-US" sz="1600" dirty="0">
                          <a:effectLst/>
                          <a:latin typeface="Arial"/>
                          <a:ea typeface="Times New Roman"/>
                          <a:cs typeface="Times New Roman"/>
                        </a:rPr>
                        <a:t> I drive less as a result of UPASS.</a:t>
                      </a:r>
                      <a:endParaRPr lang="en-US" sz="1800" dirty="0">
                        <a:effectLst/>
                        <a:latin typeface="Calibri"/>
                        <a:ea typeface="Calibri"/>
                        <a:cs typeface="Times New Roman"/>
                      </a:endParaRP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6321">
                <a:tc>
                  <a:txBody>
                    <a:bodyPr/>
                    <a:lstStyle/>
                    <a:p>
                      <a:pPr marL="0" marR="0" algn="ctr"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 </a:t>
                      </a:r>
                    </a:p>
                  </a:txBody>
                  <a:tcPr marL="63576" marR="63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D9D9"/>
                    </a:solidFill>
                  </a:tcPr>
                </a:tc>
                <a:tc gridSpan="2">
                  <a:txBody>
                    <a:bodyPr/>
                    <a:lstStyle/>
                    <a:p>
                      <a:pPr marL="0" marR="0" algn="ctr" defTabSz="608918" rtl="0" eaLnBrk="1" latinLnBrk="0" hangingPunct="1">
                        <a:lnSpc>
                          <a:spcPct val="115000"/>
                        </a:lnSpc>
                        <a:spcBef>
                          <a:spcPts val="0"/>
                        </a:spcBef>
                        <a:spcAft>
                          <a:spcPts val="0"/>
                        </a:spcAft>
                      </a:pPr>
                      <a:r>
                        <a:rPr lang="en-US" sz="1400" kern="1200" dirty="0">
                          <a:solidFill>
                            <a:schemeClr val="tx1"/>
                          </a:solidFill>
                          <a:effectLst/>
                          <a:latin typeface="Arial"/>
                          <a:ea typeface="Times New Roman"/>
                          <a:cs typeface="Times New Roman"/>
                        </a:rPr>
                        <a:t>Undergraduate</a:t>
                      </a:r>
                    </a:p>
                  </a:txBody>
                  <a:tcPr marL="63576" marR="63576"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defTabSz="608918" rtl="0" eaLnBrk="1" latinLnBrk="0" hangingPunct="1">
                        <a:lnSpc>
                          <a:spcPct val="115000"/>
                        </a:lnSpc>
                        <a:spcBef>
                          <a:spcPts val="0"/>
                        </a:spcBef>
                        <a:spcAft>
                          <a:spcPts val="0"/>
                        </a:spcAft>
                      </a:pPr>
                      <a:r>
                        <a:rPr lang="en-US" sz="1400" kern="1200" dirty="0">
                          <a:solidFill>
                            <a:schemeClr val="tx1"/>
                          </a:solidFill>
                          <a:effectLst/>
                          <a:latin typeface="Arial"/>
                          <a:ea typeface="Times New Roman"/>
                          <a:cs typeface="Times New Roman"/>
                        </a:rPr>
                        <a:t>Graduate/Professional</a:t>
                      </a:r>
                    </a:p>
                  </a:txBody>
                  <a:tcPr marL="63576" marR="635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defTabSz="608918" rtl="0" eaLnBrk="1" latinLnBrk="0" hangingPunct="1">
                        <a:lnSpc>
                          <a:spcPct val="115000"/>
                        </a:lnSpc>
                        <a:spcBef>
                          <a:spcPts val="0"/>
                        </a:spcBef>
                        <a:spcAft>
                          <a:spcPts val="0"/>
                        </a:spcAft>
                      </a:pPr>
                      <a:r>
                        <a:rPr lang="en-US" sz="1400" kern="1200" dirty="0">
                          <a:solidFill>
                            <a:schemeClr val="tx1"/>
                          </a:solidFill>
                          <a:effectLst/>
                          <a:latin typeface="Arial"/>
                          <a:ea typeface="Times New Roman"/>
                          <a:cs typeface="Times New Roman"/>
                        </a:rPr>
                        <a:t>Staff </a:t>
                      </a:r>
                    </a:p>
                  </a:txBody>
                  <a:tcPr marL="63576" marR="635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defTabSz="608918" rtl="0" eaLnBrk="1" latinLnBrk="0" hangingPunct="1">
                        <a:lnSpc>
                          <a:spcPct val="115000"/>
                        </a:lnSpc>
                        <a:spcBef>
                          <a:spcPts val="0"/>
                        </a:spcBef>
                        <a:spcAft>
                          <a:spcPts val="0"/>
                        </a:spcAft>
                      </a:pPr>
                      <a:r>
                        <a:rPr lang="en-US" sz="1400" kern="1200" dirty="0">
                          <a:solidFill>
                            <a:schemeClr val="tx1"/>
                          </a:solidFill>
                          <a:effectLst/>
                          <a:latin typeface="Arial"/>
                          <a:ea typeface="Times New Roman"/>
                          <a:cs typeface="Times New Roman"/>
                        </a:rPr>
                        <a:t>Faculty </a:t>
                      </a:r>
                    </a:p>
                  </a:txBody>
                  <a:tcPr marL="63576" marR="63576"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marL="0" marR="0" algn="ctr" defTabSz="608918" rtl="0" eaLnBrk="1" latinLnBrk="0" hangingPunct="1">
                        <a:lnSpc>
                          <a:spcPct val="115000"/>
                        </a:lnSpc>
                        <a:spcBef>
                          <a:spcPts val="0"/>
                        </a:spcBef>
                        <a:spcAft>
                          <a:spcPts val="0"/>
                        </a:spcAft>
                      </a:pPr>
                      <a:r>
                        <a:rPr lang="en-US" sz="1400" kern="1200" dirty="0">
                          <a:solidFill>
                            <a:schemeClr val="tx1"/>
                          </a:solidFill>
                          <a:effectLst/>
                          <a:latin typeface="Arial"/>
                          <a:ea typeface="Times New Roman"/>
                          <a:cs typeface="Times New Roman"/>
                        </a:rPr>
                        <a:t>Grand Total</a:t>
                      </a:r>
                    </a:p>
                  </a:txBody>
                  <a:tcPr marL="63576" marR="63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506321">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 </a:t>
                      </a:r>
                    </a:p>
                  </a:txBody>
                  <a:tcPr marL="63576" marR="63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2014</a:t>
                      </a: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2012</a:t>
                      </a: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2014</a:t>
                      </a: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2012</a:t>
                      </a: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2014</a:t>
                      </a: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2012</a:t>
                      </a: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2014</a:t>
                      </a: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2012</a:t>
                      </a: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2014</a:t>
                      </a:r>
                    </a:p>
                  </a:txBody>
                  <a:tcPr marL="63576" marR="63576"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8E4BC"/>
                    </a:solidFill>
                  </a:tcPr>
                </a:tc>
                <a:tc>
                  <a:txBody>
                    <a:bodyPr/>
                    <a:lstStyle/>
                    <a:p>
                      <a:pPr marL="0" marR="0" algn="ctr" defTabSz="608918" rtl="0" eaLnBrk="1" latinLnBrk="0" hangingPunct="1">
                        <a:lnSpc>
                          <a:spcPct val="115000"/>
                        </a:lnSpc>
                        <a:spcBef>
                          <a:spcPts val="0"/>
                        </a:spcBef>
                        <a:spcAft>
                          <a:spcPts val="0"/>
                        </a:spcAft>
                      </a:pPr>
                      <a:r>
                        <a:rPr lang="en-US" sz="1600" b="1" kern="1200" dirty="0">
                          <a:solidFill>
                            <a:schemeClr val="tx1"/>
                          </a:solidFill>
                          <a:effectLst/>
                          <a:latin typeface="Arial"/>
                          <a:ea typeface="Times New Roman"/>
                          <a:cs typeface="Times New Roman"/>
                        </a:rPr>
                        <a:t>2012</a:t>
                      </a:r>
                    </a:p>
                  </a:txBody>
                  <a:tcPr marL="63576" marR="63576"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FEC"/>
                    </a:solidFill>
                  </a:tcPr>
                </a:tc>
              </a:tr>
              <a:tr h="506321">
                <a:tc>
                  <a:txBody>
                    <a:bodyPr/>
                    <a:lstStyle/>
                    <a:p>
                      <a:pPr marL="0" marR="0" algn="l"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Yes</a:t>
                      </a:r>
                    </a:p>
                  </a:txBody>
                  <a:tcPr marL="63576" marR="63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38.03%</a:t>
                      </a:r>
                    </a:p>
                  </a:txBody>
                  <a:tcPr marL="63576" marR="6357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17.68%</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46.82%</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17.88%</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35.99%</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13.41%</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28.64%</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11.79%</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37.28%</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15.15%</a:t>
                      </a:r>
                    </a:p>
                  </a:txBody>
                  <a:tcPr marL="63576" marR="6357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506321">
                <a:tc>
                  <a:txBody>
                    <a:bodyPr/>
                    <a:lstStyle/>
                    <a:p>
                      <a:pPr marL="0" marR="0" algn="l"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No</a:t>
                      </a:r>
                    </a:p>
                  </a:txBody>
                  <a:tcPr marL="63576" marR="6357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61.97%</a:t>
                      </a:r>
                    </a:p>
                  </a:txBody>
                  <a:tcPr marL="63576" marR="63576"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82.32%</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53.18%</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82.12%</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64.01%</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86.59%</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defTabSz="608918" rtl="0" eaLnBrk="1" latinLnBrk="0" hangingPunct="1">
                        <a:lnSpc>
                          <a:spcPct val="115000"/>
                        </a:lnSpc>
                        <a:spcBef>
                          <a:spcPts val="0"/>
                        </a:spcBef>
                        <a:spcAft>
                          <a:spcPts val="0"/>
                        </a:spcAft>
                      </a:pPr>
                      <a:r>
                        <a:rPr lang="en-US" sz="1600" kern="1200">
                          <a:solidFill>
                            <a:schemeClr val="tx1"/>
                          </a:solidFill>
                          <a:effectLst/>
                          <a:latin typeface="Arial"/>
                          <a:ea typeface="Times New Roman"/>
                          <a:cs typeface="Times New Roman"/>
                        </a:rPr>
                        <a:t>71.36%</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kern="1200" dirty="0">
                          <a:solidFill>
                            <a:schemeClr val="tx1"/>
                          </a:solidFill>
                          <a:effectLst/>
                          <a:latin typeface="Arial"/>
                          <a:ea typeface="Times New Roman"/>
                          <a:cs typeface="Times New Roman"/>
                        </a:rPr>
                        <a:t>88.21%</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c>
                  <a:txBody>
                    <a:bodyPr/>
                    <a:lstStyle/>
                    <a:p>
                      <a:pPr marL="0" marR="0" algn="r" defTabSz="608918" rtl="0" eaLnBrk="1" latinLnBrk="0" hangingPunct="1">
                        <a:lnSpc>
                          <a:spcPct val="115000"/>
                        </a:lnSpc>
                        <a:spcBef>
                          <a:spcPts val="0"/>
                        </a:spcBef>
                        <a:spcAft>
                          <a:spcPts val="0"/>
                        </a:spcAft>
                      </a:pPr>
                      <a:r>
                        <a:rPr lang="en-US" sz="1600" b="1" kern="1200" dirty="0">
                          <a:solidFill>
                            <a:srgbClr val="FF0000"/>
                          </a:solidFill>
                          <a:effectLst/>
                          <a:latin typeface="Arial"/>
                          <a:ea typeface="Times New Roman"/>
                          <a:cs typeface="Times New Roman"/>
                        </a:rPr>
                        <a:t>62.72%</a:t>
                      </a:r>
                    </a:p>
                  </a:txBody>
                  <a:tcPr marL="63576" marR="63576"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marL="0" marR="0" algn="r" defTabSz="608918" rtl="0" eaLnBrk="1" latinLnBrk="0" hangingPunct="1">
                        <a:lnSpc>
                          <a:spcPct val="115000"/>
                        </a:lnSpc>
                        <a:spcBef>
                          <a:spcPts val="0"/>
                        </a:spcBef>
                        <a:spcAft>
                          <a:spcPts val="0"/>
                        </a:spcAft>
                      </a:pPr>
                      <a:r>
                        <a:rPr lang="en-US" sz="1600" b="1" kern="1200" dirty="0">
                          <a:solidFill>
                            <a:srgbClr val="FF0000"/>
                          </a:solidFill>
                          <a:effectLst/>
                          <a:latin typeface="Arial"/>
                          <a:ea typeface="Times New Roman"/>
                          <a:cs typeface="Times New Roman"/>
                        </a:rPr>
                        <a:t>84.85%</a:t>
                      </a:r>
                    </a:p>
                  </a:txBody>
                  <a:tcPr marL="63576" marR="63576"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bl>
          </a:graphicData>
        </a:graphic>
      </p:graphicFrame>
      <p:sp>
        <p:nvSpPr>
          <p:cNvPr id="5" name="TextBox 4"/>
          <p:cNvSpPr txBox="1"/>
          <p:nvPr/>
        </p:nvSpPr>
        <p:spPr>
          <a:xfrm>
            <a:off x="11570336" y="0"/>
            <a:ext cx="608964" cy="461665"/>
          </a:xfrm>
          <a:prstGeom prst="rect">
            <a:avLst/>
          </a:prstGeom>
          <a:noFill/>
        </p:spPr>
        <p:txBody>
          <a:bodyPr wrap="square" rtlCol="0">
            <a:spAutoFit/>
          </a:bodyPr>
          <a:lstStyle/>
          <a:p>
            <a:fld id="{06A93FA7-4788-4BA8-9072-E48C38245A9E}" type="slidenum">
              <a:rPr lang="en-US" smtClean="0">
                <a:solidFill>
                  <a:schemeClr val="bg1">
                    <a:lumMod val="85000"/>
                  </a:schemeClr>
                </a:solidFill>
              </a:rPr>
              <a:t>13</a:t>
            </a:fld>
            <a:endParaRPr lang="en-US" dirty="0">
              <a:solidFill>
                <a:schemeClr val="bg1">
                  <a:lumMod val="85000"/>
                </a:schemeClr>
              </a:solidFill>
            </a:endParaRPr>
          </a:p>
        </p:txBody>
      </p:sp>
    </p:spTree>
    <p:extLst>
      <p:ext uri="{BB962C8B-B14F-4D97-AF65-F5344CB8AC3E}">
        <p14:creationId xmlns:p14="http://schemas.microsoft.com/office/powerpoint/2010/main" val="3985588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Concern and More Hope</a:t>
            </a:r>
            <a:endParaRPr lang="en-US" dirty="0"/>
          </a:p>
        </p:txBody>
      </p:sp>
      <p:sp>
        <p:nvSpPr>
          <p:cNvPr id="3" name="Content Placeholder 2"/>
          <p:cNvSpPr>
            <a:spLocks noGrp="1"/>
          </p:cNvSpPr>
          <p:nvPr>
            <p:ph idx="1"/>
          </p:nvPr>
        </p:nvSpPr>
        <p:spPr/>
        <p:txBody>
          <a:bodyPr/>
          <a:lstStyle/>
          <a:p>
            <a:r>
              <a:rPr lang="en-US" dirty="0"/>
              <a:t>How concerned are you about the consequences of </a:t>
            </a:r>
            <a:r>
              <a:rPr lang="en-US" dirty="0" smtClean="0"/>
              <a:t>climate change?</a:t>
            </a:r>
          </a:p>
          <a:p>
            <a:pPr lvl="1"/>
            <a:r>
              <a:rPr lang="en-US" sz="2800" dirty="0" smtClean="0"/>
              <a:t> </a:t>
            </a:r>
            <a:r>
              <a:rPr lang="en-US" sz="2800" b="1" dirty="0" smtClean="0">
                <a:solidFill>
                  <a:srgbClr val="7030A0"/>
                </a:solidFill>
              </a:rPr>
              <a:t>74</a:t>
            </a:r>
            <a:r>
              <a:rPr lang="en-US" sz="2800" b="1" dirty="0">
                <a:solidFill>
                  <a:srgbClr val="7030A0"/>
                </a:solidFill>
              </a:rPr>
              <a:t>%</a:t>
            </a:r>
            <a:r>
              <a:rPr lang="en-US" sz="2800" dirty="0"/>
              <a:t> of respondents are “</a:t>
            </a:r>
            <a:r>
              <a:rPr lang="en-US" sz="2800" b="1" dirty="0">
                <a:solidFill>
                  <a:srgbClr val="7030A0"/>
                </a:solidFill>
              </a:rPr>
              <a:t>Very Concerned</a:t>
            </a:r>
            <a:r>
              <a:rPr lang="en-US" sz="2800" dirty="0"/>
              <a:t>,” up from 61% in </a:t>
            </a:r>
            <a:r>
              <a:rPr lang="en-US" sz="2800" dirty="0" smtClean="0"/>
              <a:t>2012</a:t>
            </a:r>
          </a:p>
          <a:p>
            <a:r>
              <a:rPr lang="en-US" dirty="0"/>
              <a:t>To what extent do you agree with the following statement:  There are things I can do to help stop climate change</a:t>
            </a:r>
            <a:r>
              <a:rPr lang="en-US" dirty="0" smtClean="0"/>
              <a:t>.</a:t>
            </a:r>
          </a:p>
          <a:p>
            <a:pPr lvl="1"/>
            <a:r>
              <a:rPr lang="en-US" sz="2800" dirty="0" smtClean="0"/>
              <a:t> </a:t>
            </a:r>
            <a:r>
              <a:rPr lang="en-US" sz="2800" b="1" dirty="0" smtClean="0">
                <a:solidFill>
                  <a:srgbClr val="7030A0"/>
                </a:solidFill>
              </a:rPr>
              <a:t>90% </a:t>
            </a:r>
            <a:r>
              <a:rPr lang="en-US" sz="2800" dirty="0" smtClean="0"/>
              <a:t>of respondents “</a:t>
            </a:r>
            <a:r>
              <a:rPr lang="en-US" sz="2800" b="1" dirty="0" smtClean="0">
                <a:solidFill>
                  <a:srgbClr val="7030A0"/>
                </a:solidFill>
              </a:rPr>
              <a:t>Somewhat</a:t>
            </a:r>
            <a:r>
              <a:rPr lang="en-US" sz="2800" dirty="0" smtClean="0"/>
              <a:t>” to “</a:t>
            </a:r>
            <a:r>
              <a:rPr lang="en-US" sz="2800" b="1" dirty="0" smtClean="0">
                <a:solidFill>
                  <a:srgbClr val="7030A0"/>
                </a:solidFill>
              </a:rPr>
              <a:t>Strongly Agree</a:t>
            </a:r>
            <a:r>
              <a:rPr lang="en-US" sz="2800" dirty="0" smtClean="0"/>
              <a:t>,” up from 78% in 2012</a:t>
            </a:r>
          </a:p>
          <a:p>
            <a:pPr lvl="1"/>
            <a:endParaRPr lang="en-US" dirty="0" smtClean="0"/>
          </a:p>
          <a:p>
            <a:pPr lvl="1"/>
            <a:endParaRPr lang="en-US" sz="3200" dirty="0"/>
          </a:p>
          <a:p>
            <a:pPr lvl="1"/>
            <a:endParaRPr lang="en-US" sz="3200" dirty="0" smtClean="0"/>
          </a:p>
          <a:p>
            <a:pPr lvl="1"/>
            <a:endParaRPr lang="en-US" sz="3200" dirty="0" smtClean="0"/>
          </a:p>
        </p:txBody>
      </p:sp>
      <p:sp>
        <p:nvSpPr>
          <p:cNvPr id="5" name="TextBox 4"/>
          <p:cNvSpPr txBox="1"/>
          <p:nvPr/>
        </p:nvSpPr>
        <p:spPr>
          <a:xfrm>
            <a:off x="11570336" y="0"/>
            <a:ext cx="608964" cy="461665"/>
          </a:xfrm>
          <a:prstGeom prst="rect">
            <a:avLst/>
          </a:prstGeom>
          <a:noFill/>
        </p:spPr>
        <p:txBody>
          <a:bodyPr wrap="square" rtlCol="0">
            <a:spAutoFit/>
          </a:bodyPr>
          <a:lstStyle/>
          <a:p>
            <a:fld id="{62BD1D3B-CFE1-40DA-8C13-1C5A61C9C12C}" type="slidenum">
              <a:rPr lang="en-US" smtClean="0">
                <a:solidFill>
                  <a:schemeClr val="bg1">
                    <a:lumMod val="85000"/>
                  </a:schemeClr>
                </a:solidFill>
              </a:rPr>
              <a:t>14</a:t>
            </a:fld>
            <a:endParaRPr lang="en-US" dirty="0">
              <a:solidFill>
                <a:schemeClr val="bg1">
                  <a:lumMod val="85000"/>
                </a:schemeClr>
              </a:solidFill>
            </a:endParaRPr>
          </a:p>
        </p:txBody>
      </p:sp>
    </p:spTree>
    <p:extLst>
      <p:ext uri="{BB962C8B-B14F-4D97-AF65-F5344CB8AC3E}">
        <p14:creationId xmlns:p14="http://schemas.microsoft.com/office/powerpoint/2010/main" val="32581028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Voices from Around Campus</a:t>
            </a:r>
            <a:endParaRPr lang="en-US" dirty="0"/>
          </a:p>
        </p:txBody>
      </p:sp>
      <p:sp>
        <p:nvSpPr>
          <p:cNvPr id="3" name="Content Placeholder 2"/>
          <p:cNvSpPr>
            <a:spLocks noGrp="1"/>
          </p:cNvSpPr>
          <p:nvPr>
            <p:ph idx="1"/>
          </p:nvPr>
        </p:nvSpPr>
        <p:spPr>
          <a:xfrm>
            <a:off x="608965" y="1579419"/>
            <a:ext cx="10961370" cy="6580294"/>
          </a:xfrm>
        </p:spPr>
        <p:txBody>
          <a:bodyPr/>
          <a:lstStyle/>
          <a:p>
            <a:r>
              <a:rPr lang="en-US" dirty="0" smtClean="0"/>
              <a:t>New to the 2014 survey, the opportunity to submit optional comments</a:t>
            </a:r>
          </a:p>
          <a:p>
            <a:endParaRPr lang="en-US" sz="2800" dirty="0" smtClean="0"/>
          </a:p>
          <a:p>
            <a:pPr lvl="1"/>
            <a:endParaRPr lang="en-US" dirty="0" smtClean="0"/>
          </a:p>
          <a:p>
            <a:pPr lvl="1"/>
            <a:endParaRPr lang="en-US" sz="3200" dirty="0"/>
          </a:p>
          <a:p>
            <a:pPr lvl="1"/>
            <a:endParaRPr lang="en-US" sz="3200" dirty="0" smtClean="0"/>
          </a:p>
          <a:p>
            <a:pPr lvl="1"/>
            <a:endParaRPr lang="en-US" sz="32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469" y="3005969"/>
            <a:ext cx="7689932" cy="5471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1570336" y="0"/>
            <a:ext cx="608964" cy="461665"/>
          </a:xfrm>
          <a:prstGeom prst="rect">
            <a:avLst/>
          </a:prstGeom>
          <a:noFill/>
        </p:spPr>
        <p:txBody>
          <a:bodyPr wrap="square" rtlCol="0">
            <a:spAutoFit/>
          </a:bodyPr>
          <a:lstStyle/>
          <a:p>
            <a:fld id="{50508C06-8D37-420F-AB55-25FC41F1A6EE}" type="slidenum">
              <a:rPr lang="en-US" smtClean="0">
                <a:solidFill>
                  <a:schemeClr val="bg1">
                    <a:lumMod val="85000"/>
                  </a:schemeClr>
                </a:solidFill>
              </a:rPr>
              <a:t>15</a:t>
            </a:fld>
            <a:endParaRPr lang="en-US" dirty="0">
              <a:solidFill>
                <a:schemeClr val="bg1">
                  <a:lumMod val="85000"/>
                </a:schemeClr>
              </a:solidFill>
            </a:endParaRPr>
          </a:p>
        </p:txBody>
      </p:sp>
    </p:spTree>
    <p:extLst>
      <p:ext uri="{BB962C8B-B14F-4D97-AF65-F5344CB8AC3E}">
        <p14:creationId xmlns:p14="http://schemas.microsoft.com/office/powerpoint/2010/main" val="2168340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Comments from Around Campus</a:t>
            </a:r>
            <a:endParaRPr lang="en-US" dirty="0"/>
          </a:p>
        </p:txBody>
      </p:sp>
      <p:sp>
        <p:nvSpPr>
          <p:cNvPr id="3" name="Content Placeholder 2"/>
          <p:cNvSpPr>
            <a:spLocks noGrp="1"/>
          </p:cNvSpPr>
          <p:nvPr>
            <p:ph sz="half" idx="1"/>
          </p:nvPr>
        </p:nvSpPr>
        <p:spPr/>
        <p:txBody>
          <a:bodyPr>
            <a:normAutofit/>
          </a:bodyPr>
          <a:lstStyle/>
          <a:p>
            <a:r>
              <a:rPr lang="en-US" dirty="0" smtClean="0"/>
              <a:t>(CAP) is </a:t>
            </a:r>
            <a:r>
              <a:rPr lang="en-US" dirty="0"/>
              <a:t>a bit of a snooze-o-</a:t>
            </a:r>
            <a:r>
              <a:rPr lang="en-US" dirty="0" err="1"/>
              <a:t>rama</a:t>
            </a:r>
            <a:r>
              <a:rPr lang="en-US" dirty="0"/>
              <a:t>. We need to generate excitement, energy and PASSION about climate change. </a:t>
            </a:r>
            <a:endParaRPr lang="en-US" dirty="0" smtClean="0"/>
          </a:p>
          <a:p>
            <a:r>
              <a:rPr lang="en-US" dirty="0"/>
              <a:t>Don't cut a large proportion of metro bus routes that service </a:t>
            </a:r>
            <a:r>
              <a:rPr lang="en-US" dirty="0" smtClean="0"/>
              <a:t>UW!</a:t>
            </a:r>
            <a:endParaRPr lang="en-US" dirty="0"/>
          </a:p>
        </p:txBody>
      </p:sp>
      <p:sp>
        <p:nvSpPr>
          <p:cNvPr id="4" name="Content Placeholder 3"/>
          <p:cNvSpPr>
            <a:spLocks noGrp="1"/>
          </p:cNvSpPr>
          <p:nvPr>
            <p:ph sz="half" idx="2"/>
          </p:nvPr>
        </p:nvSpPr>
        <p:spPr/>
        <p:txBody>
          <a:bodyPr/>
          <a:lstStyle/>
          <a:p>
            <a:r>
              <a:rPr lang="en-US" dirty="0"/>
              <a:t>Keep up the good work! I am so proud to be a student at one of the most </a:t>
            </a:r>
            <a:r>
              <a:rPr lang="en-US" dirty="0" smtClean="0"/>
              <a:t>environmentally-friendly </a:t>
            </a:r>
            <a:r>
              <a:rPr lang="en-US" dirty="0"/>
              <a:t>universities</a:t>
            </a:r>
            <a:r>
              <a:rPr lang="en-US" dirty="0" smtClean="0"/>
              <a:t>.</a:t>
            </a:r>
          </a:p>
          <a:p>
            <a:r>
              <a:rPr lang="en-US" dirty="0"/>
              <a:t>I've noticed an increase in compost options on campus, but I think we need to increase them even more.</a:t>
            </a:r>
          </a:p>
        </p:txBody>
      </p:sp>
      <p:sp>
        <p:nvSpPr>
          <p:cNvPr id="6" name="TextBox 5"/>
          <p:cNvSpPr txBox="1"/>
          <p:nvPr/>
        </p:nvSpPr>
        <p:spPr>
          <a:xfrm>
            <a:off x="11570336" y="0"/>
            <a:ext cx="608964" cy="461665"/>
          </a:xfrm>
          <a:prstGeom prst="rect">
            <a:avLst/>
          </a:prstGeom>
          <a:noFill/>
        </p:spPr>
        <p:txBody>
          <a:bodyPr wrap="square" rtlCol="0">
            <a:spAutoFit/>
          </a:bodyPr>
          <a:lstStyle/>
          <a:p>
            <a:fld id="{927F227F-0CFE-40E3-8EBF-9C9F0A154E83}" type="slidenum">
              <a:rPr lang="en-US" smtClean="0">
                <a:solidFill>
                  <a:schemeClr val="bg1">
                    <a:lumMod val="85000"/>
                  </a:schemeClr>
                </a:solidFill>
              </a:rPr>
              <a:t>16</a:t>
            </a:fld>
            <a:endParaRPr lang="en-US" dirty="0">
              <a:solidFill>
                <a:schemeClr val="bg1">
                  <a:lumMod val="85000"/>
                </a:schemeClr>
              </a:solidFill>
            </a:endParaRPr>
          </a:p>
        </p:txBody>
      </p:sp>
    </p:spTree>
    <p:extLst>
      <p:ext uri="{BB962C8B-B14F-4D97-AF65-F5344CB8AC3E}">
        <p14:creationId xmlns:p14="http://schemas.microsoft.com/office/powerpoint/2010/main" val="2441530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lnSpcReduction="10000"/>
          </a:bodyPr>
          <a:lstStyle/>
          <a:p>
            <a:r>
              <a:rPr lang="en-US" dirty="0" smtClean="0"/>
              <a:t>Questions to ask ourselves</a:t>
            </a:r>
          </a:p>
          <a:p>
            <a:r>
              <a:rPr lang="en-US" dirty="0" smtClean="0"/>
              <a:t>Next steps:</a:t>
            </a:r>
          </a:p>
          <a:p>
            <a:pPr lvl="1"/>
            <a:r>
              <a:rPr lang="en-US" dirty="0" smtClean="0"/>
              <a:t>Share data with campus</a:t>
            </a:r>
          </a:p>
          <a:p>
            <a:pPr lvl="1"/>
            <a:r>
              <a:rPr lang="en-US" dirty="0" smtClean="0"/>
              <a:t>Share comments, first with affected departments and then publicly </a:t>
            </a:r>
          </a:p>
          <a:p>
            <a:r>
              <a:rPr lang="en-US" dirty="0" smtClean="0"/>
              <a:t>Questions/comments?</a:t>
            </a:r>
          </a:p>
          <a:p>
            <a:r>
              <a:rPr lang="en-US" dirty="0" smtClean="0"/>
              <a:t>Thank you</a:t>
            </a:r>
            <a:endParaRPr lang="en-US" dirty="0"/>
          </a:p>
          <a:p>
            <a:pPr lvl="1"/>
            <a:endParaRPr lang="en-US" dirty="0" smtClean="0"/>
          </a:p>
          <a:p>
            <a:pPr marL="0" indent="0">
              <a:buNone/>
            </a:pPr>
            <a:r>
              <a:rPr lang="en-US" dirty="0" smtClean="0"/>
              <a:t>	</a:t>
            </a:r>
            <a:endParaRPr lang="en-US" dirty="0"/>
          </a:p>
        </p:txBody>
      </p:sp>
      <p:sp>
        <p:nvSpPr>
          <p:cNvPr id="5" name="TextBox 4"/>
          <p:cNvSpPr txBox="1"/>
          <p:nvPr/>
        </p:nvSpPr>
        <p:spPr>
          <a:xfrm>
            <a:off x="11570336" y="0"/>
            <a:ext cx="608964" cy="461665"/>
          </a:xfrm>
          <a:prstGeom prst="rect">
            <a:avLst/>
          </a:prstGeom>
          <a:noFill/>
        </p:spPr>
        <p:txBody>
          <a:bodyPr wrap="square" rtlCol="0">
            <a:spAutoFit/>
          </a:bodyPr>
          <a:lstStyle/>
          <a:p>
            <a:fld id="{C8413A45-5003-4411-9275-D66120EF46DE}" type="slidenum">
              <a:rPr lang="en-US" smtClean="0">
                <a:solidFill>
                  <a:schemeClr val="bg1">
                    <a:lumMod val="85000"/>
                  </a:schemeClr>
                </a:solidFill>
              </a:rPr>
              <a:t>17</a:t>
            </a:fld>
            <a:endParaRPr lang="en-US" dirty="0">
              <a:solidFill>
                <a:schemeClr val="bg1">
                  <a:lumMod val="85000"/>
                </a:schemeClr>
              </a:solidFill>
            </a:endParaRPr>
          </a:p>
        </p:txBody>
      </p:sp>
    </p:spTree>
    <p:extLst>
      <p:ext uri="{BB962C8B-B14F-4D97-AF65-F5344CB8AC3E}">
        <p14:creationId xmlns:p14="http://schemas.microsoft.com/office/powerpoint/2010/main" val="3643514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a 2014 survey?</a:t>
            </a:r>
            <a:endParaRPr lang="en-US" dirty="0"/>
          </a:p>
        </p:txBody>
      </p:sp>
      <p:sp>
        <p:nvSpPr>
          <p:cNvPr id="8" name="Content Placeholder 7"/>
          <p:cNvSpPr>
            <a:spLocks noGrp="1"/>
          </p:cNvSpPr>
          <p:nvPr>
            <p:ph idx="1"/>
          </p:nvPr>
        </p:nvSpPr>
        <p:spPr/>
        <p:txBody>
          <a:bodyPr>
            <a:normAutofit/>
          </a:bodyPr>
          <a:lstStyle/>
          <a:p>
            <a:r>
              <a:rPr lang="en-US" sz="2800" dirty="0" smtClean="0"/>
              <a:t>In February </a:t>
            </a:r>
            <a:r>
              <a:rPr lang="en-US" sz="2800" dirty="0"/>
              <a:t>2012, </a:t>
            </a:r>
            <a:r>
              <a:rPr lang="en-US" sz="2800" dirty="0" smtClean="0"/>
              <a:t>UW Keystone students sent a survey/questionnaire to gauge awareness of the Climate Action Plan (CAP):</a:t>
            </a:r>
          </a:p>
          <a:p>
            <a:pPr lvl="1">
              <a:buFont typeface="Arial" panose="020B0604020202020204" pitchFamily="34" charset="0"/>
              <a:buChar char="•"/>
            </a:pPr>
            <a:r>
              <a:rPr lang="en-US" sz="2800" dirty="0" smtClean="0"/>
              <a:t>Has CAP been effective?</a:t>
            </a:r>
          </a:p>
          <a:p>
            <a:pPr lvl="1">
              <a:buFont typeface="Arial" panose="020B0604020202020204" pitchFamily="34" charset="0"/>
              <a:buChar char="•"/>
            </a:pPr>
            <a:r>
              <a:rPr lang="en-US" sz="2800" dirty="0" smtClean="0"/>
              <a:t>Have interests changed?</a:t>
            </a:r>
          </a:p>
          <a:p>
            <a:pPr lvl="1">
              <a:buFont typeface="Arial" panose="020B0604020202020204" pitchFamily="34" charset="0"/>
              <a:buChar char="•"/>
            </a:pPr>
            <a:r>
              <a:rPr lang="en-US" sz="2800" dirty="0" smtClean="0"/>
              <a:t>How have new  initiatives been embraced?</a:t>
            </a:r>
          </a:p>
          <a:p>
            <a:pPr lvl="1">
              <a:buFont typeface="Arial" panose="020B0604020202020204" pitchFamily="34" charset="0"/>
              <a:buChar char="•"/>
            </a:pPr>
            <a:r>
              <a:rPr lang="en-US" sz="2800" dirty="0" smtClean="0"/>
              <a:t>Hear feedback on what </a:t>
            </a:r>
            <a:r>
              <a:rPr lang="en-US" sz="2800" dirty="0"/>
              <a:t>campus community members want and expect for UW </a:t>
            </a:r>
            <a:r>
              <a:rPr lang="en-US" sz="2800" dirty="0" smtClean="0"/>
              <a:t>sustainability.</a:t>
            </a:r>
          </a:p>
          <a:p>
            <a:pPr lvl="1">
              <a:buFont typeface="Wingdings" panose="05000000000000000000" pitchFamily="2" charset="2"/>
              <a:buChar char="Ø"/>
            </a:pPr>
            <a:r>
              <a:rPr lang="en-US" sz="2800" dirty="0" smtClean="0"/>
              <a:t>The 2012 survey produced </a:t>
            </a:r>
            <a:r>
              <a:rPr lang="en-US" sz="2800" dirty="0"/>
              <a:t>the Climate Action Plan Communications </a:t>
            </a:r>
            <a:r>
              <a:rPr lang="en-US" sz="2800" dirty="0" smtClean="0"/>
              <a:t>Plan, with recommendations on communicating sustainability to the campus</a:t>
            </a:r>
            <a:endParaRPr lang="en-US" sz="2800" dirty="0"/>
          </a:p>
          <a:p>
            <a:pPr marL="608918" lvl="1" indent="0">
              <a:buNone/>
            </a:pPr>
            <a:endParaRPr lang="en-US" sz="2800" dirty="0"/>
          </a:p>
        </p:txBody>
      </p:sp>
      <p:sp>
        <p:nvSpPr>
          <p:cNvPr id="4" name="TextBox 3"/>
          <p:cNvSpPr txBox="1"/>
          <p:nvPr/>
        </p:nvSpPr>
        <p:spPr>
          <a:xfrm>
            <a:off x="11757873" y="0"/>
            <a:ext cx="299932" cy="461665"/>
          </a:xfrm>
          <a:prstGeom prst="rect">
            <a:avLst/>
          </a:prstGeom>
          <a:noFill/>
        </p:spPr>
        <p:txBody>
          <a:bodyPr wrap="square" rtlCol="0">
            <a:spAutoFit/>
          </a:bodyPr>
          <a:lstStyle/>
          <a:p>
            <a:fld id="{597E8B83-E6F3-4E20-B123-4320D1D7A391}" type="slidenum">
              <a:rPr lang="en-US">
                <a:solidFill>
                  <a:schemeClr val="bg1">
                    <a:lumMod val="85000"/>
                  </a:schemeClr>
                </a:solidFill>
              </a:rPr>
              <a:pPr/>
              <a:t>2</a:t>
            </a:fld>
            <a:endParaRPr lang="en-US" dirty="0">
              <a:solidFill>
                <a:schemeClr val="bg1">
                  <a:lumMod val="85000"/>
                </a:schemeClr>
              </a:solidFill>
            </a:endParaRPr>
          </a:p>
        </p:txBody>
      </p:sp>
    </p:spTree>
    <p:extLst>
      <p:ext uri="{BB962C8B-B14F-4D97-AF65-F5344CB8AC3E}">
        <p14:creationId xmlns:p14="http://schemas.microsoft.com/office/powerpoint/2010/main" val="304325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Survey Overview</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800" b="1" dirty="0"/>
              <a:t>Survey date:</a:t>
            </a:r>
            <a:r>
              <a:rPr lang="en-US" sz="2800" dirty="0"/>
              <a:t> 2/10/2014 </a:t>
            </a:r>
            <a:r>
              <a:rPr lang="en-US" sz="2800" dirty="0" smtClean="0"/>
              <a:t>10:00 </a:t>
            </a:r>
            <a:r>
              <a:rPr lang="en-US" sz="2800" dirty="0"/>
              <a:t>PM </a:t>
            </a:r>
            <a:r>
              <a:rPr lang="en-US" sz="2800" dirty="0" smtClean="0"/>
              <a:t>- </a:t>
            </a:r>
            <a:r>
              <a:rPr lang="en-US" sz="2800" dirty="0"/>
              <a:t>2/19/2014 </a:t>
            </a:r>
            <a:r>
              <a:rPr lang="en-US" sz="2800" dirty="0" smtClean="0"/>
              <a:t>12:01AM</a:t>
            </a:r>
            <a:endParaRPr lang="en-US" sz="2800" dirty="0"/>
          </a:p>
          <a:p>
            <a:r>
              <a:rPr lang="en-US" sz="2800" b="1" dirty="0" smtClean="0"/>
              <a:t>Sent to: </a:t>
            </a:r>
            <a:r>
              <a:rPr lang="en-US" sz="2800" dirty="0"/>
              <a:t>93,000 email recipients</a:t>
            </a:r>
          </a:p>
          <a:p>
            <a:r>
              <a:rPr lang="en-US" sz="2800" b="1" dirty="0" smtClean="0"/>
              <a:t>Responses</a:t>
            </a:r>
            <a:r>
              <a:rPr lang="en-US" sz="2800" b="1" dirty="0"/>
              <a:t>: </a:t>
            </a:r>
            <a:r>
              <a:rPr lang="en-US" sz="2800" dirty="0" smtClean="0"/>
              <a:t>1,631 (1.75%)</a:t>
            </a:r>
          </a:p>
          <a:p>
            <a:r>
              <a:rPr lang="en-US" sz="2800" b="1" dirty="0" smtClean="0"/>
              <a:t>Response Breakdown:</a:t>
            </a:r>
            <a:endParaRPr lang="en-US" sz="2800" b="1" dirty="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279431560"/>
              </p:ext>
            </p:extLst>
          </p:nvPr>
        </p:nvGraphicFramePr>
        <p:xfrm>
          <a:off x="1599231" y="3845781"/>
          <a:ext cx="6547242" cy="39576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819925231"/>
              </p:ext>
            </p:extLst>
          </p:nvPr>
        </p:nvGraphicFramePr>
        <p:xfrm>
          <a:off x="1444851" y="3740727"/>
          <a:ext cx="8411668" cy="441898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11757873" y="0"/>
            <a:ext cx="299932" cy="461665"/>
          </a:xfrm>
          <a:prstGeom prst="rect">
            <a:avLst/>
          </a:prstGeom>
          <a:noFill/>
        </p:spPr>
        <p:txBody>
          <a:bodyPr wrap="square" rtlCol="0">
            <a:spAutoFit/>
          </a:bodyPr>
          <a:lstStyle/>
          <a:p>
            <a:fld id="{7D456104-2A24-43F3-9EDF-74D7B6FF1B48}" type="slidenum">
              <a:rPr lang="en-US" smtClean="0">
                <a:solidFill>
                  <a:schemeClr val="bg1">
                    <a:lumMod val="85000"/>
                  </a:schemeClr>
                </a:solidFill>
              </a:rPr>
              <a:t>3</a:t>
            </a:fld>
            <a:endParaRPr lang="en-US" dirty="0">
              <a:solidFill>
                <a:schemeClr val="bg1">
                  <a:lumMod val="85000"/>
                </a:schemeClr>
              </a:solidFill>
            </a:endParaRPr>
          </a:p>
        </p:txBody>
      </p:sp>
    </p:spTree>
    <p:extLst>
      <p:ext uri="{BB962C8B-B14F-4D97-AF65-F5344CB8AC3E}">
        <p14:creationId xmlns:p14="http://schemas.microsoft.com/office/powerpoint/2010/main" val="3067429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compares to 2012: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99495852"/>
              </p:ext>
            </p:extLst>
          </p:nvPr>
        </p:nvGraphicFramePr>
        <p:xfrm>
          <a:off x="1683635" y="3410628"/>
          <a:ext cx="5672447" cy="4656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4121957577"/>
              </p:ext>
            </p:extLst>
          </p:nvPr>
        </p:nvGraphicFramePr>
        <p:xfrm>
          <a:off x="5608921" y="3382076"/>
          <a:ext cx="5961414" cy="453827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444312" y="1888215"/>
            <a:ext cx="9334006" cy="2677656"/>
          </a:xfrm>
          <a:prstGeom prst="rect">
            <a:avLst/>
          </a:prstGeom>
          <a:noFill/>
        </p:spPr>
        <p:txBody>
          <a:bodyPr wrap="square" rtlCol="0">
            <a:spAutoFit/>
          </a:bodyPr>
          <a:lstStyle/>
          <a:p>
            <a:r>
              <a:rPr lang="en-US" b="1" dirty="0" smtClean="0"/>
              <a:t>2012 Survey Overview</a:t>
            </a:r>
          </a:p>
          <a:p>
            <a:r>
              <a:rPr lang="en-US" b="1" dirty="0" smtClean="0"/>
              <a:t>Survey </a:t>
            </a:r>
            <a:r>
              <a:rPr lang="en-US" b="1" dirty="0"/>
              <a:t>date:</a:t>
            </a:r>
            <a:r>
              <a:rPr lang="en-US" dirty="0"/>
              <a:t> </a:t>
            </a:r>
            <a:r>
              <a:rPr lang="en-US" dirty="0" smtClean="0"/>
              <a:t>2/14/2012 - 2/27/2014 </a:t>
            </a:r>
            <a:r>
              <a:rPr lang="en-US" dirty="0"/>
              <a:t>12:01AM</a:t>
            </a:r>
          </a:p>
          <a:p>
            <a:r>
              <a:rPr lang="en-US" b="1" dirty="0"/>
              <a:t>Responses: </a:t>
            </a:r>
            <a:r>
              <a:rPr lang="en-US" dirty="0" smtClean="0"/>
              <a:t>9,010 </a:t>
            </a:r>
            <a:r>
              <a:rPr lang="en-US" dirty="0"/>
              <a:t>– </a:t>
            </a:r>
            <a:r>
              <a:rPr lang="en-US" dirty="0" smtClean="0"/>
              <a:t>58,825 </a:t>
            </a:r>
            <a:r>
              <a:rPr lang="en-US" dirty="0"/>
              <a:t>email </a:t>
            </a:r>
            <a:r>
              <a:rPr lang="en-US" dirty="0" smtClean="0"/>
              <a:t>recipients</a:t>
            </a:r>
          </a:p>
          <a:p>
            <a:r>
              <a:rPr lang="en-US" dirty="0"/>
              <a:t>	</a:t>
            </a:r>
            <a:r>
              <a:rPr lang="en-US" dirty="0" smtClean="0"/>
              <a:t>	    Sent out 2 follow-up reminders</a:t>
            </a:r>
          </a:p>
          <a:p>
            <a:endParaRPr lang="en-US" b="1" dirty="0" smtClean="0"/>
          </a:p>
          <a:p>
            <a:endParaRPr lang="en-US" dirty="0"/>
          </a:p>
          <a:p>
            <a:endParaRPr lang="en-US" dirty="0"/>
          </a:p>
        </p:txBody>
      </p:sp>
      <p:sp>
        <p:nvSpPr>
          <p:cNvPr id="10" name="TextBox 9"/>
          <p:cNvSpPr txBox="1"/>
          <p:nvPr/>
        </p:nvSpPr>
        <p:spPr>
          <a:xfrm>
            <a:off x="1294410" y="7802087"/>
            <a:ext cx="8775865" cy="461665"/>
          </a:xfrm>
          <a:prstGeom prst="rect">
            <a:avLst/>
          </a:prstGeom>
          <a:noFill/>
        </p:spPr>
        <p:txBody>
          <a:bodyPr wrap="square" rtlCol="0">
            <a:spAutoFit/>
          </a:bodyPr>
          <a:lstStyle/>
          <a:p>
            <a:r>
              <a:rPr lang="en-US" b="1" dirty="0" smtClean="0"/>
              <a:t>Similar distributions despite dissimilar respondents.</a:t>
            </a:r>
            <a:endParaRPr lang="en-US" b="1" dirty="0"/>
          </a:p>
        </p:txBody>
      </p:sp>
      <p:sp>
        <p:nvSpPr>
          <p:cNvPr id="8" name="TextBox 7"/>
          <p:cNvSpPr txBox="1"/>
          <p:nvPr/>
        </p:nvSpPr>
        <p:spPr>
          <a:xfrm>
            <a:off x="11757873" y="0"/>
            <a:ext cx="299932" cy="461665"/>
          </a:xfrm>
          <a:prstGeom prst="rect">
            <a:avLst/>
          </a:prstGeom>
          <a:noFill/>
        </p:spPr>
        <p:txBody>
          <a:bodyPr wrap="square" rtlCol="0">
            <a:spAutoFit/>
          </a:bodyPr>
          <a:lstStyle/>
          <a:p>
            <a:fld id="{9077564D-5365-4EB2-AB59-BBCAD1C14706}" type="slidenum">
              <a:rPr lang="en-US" smtClean="0">
                <a:solidFill>
                  <a:schemeClr val="bg1">
                    <a:lumMod val="85000"/>
                  </a:schemeClr>
                </a:solidFill>
              </a:rPr>
              <a:t>4</a:t>
            </a:fld>
            <a:endParaRPr lang="en-US" dirty="0">
              <a:solidFill>
                <a:schemeClr val="bg1">
                  <a:lumMod val="85000"/>
                </a:schemeClr>
              </a:solidFill>
            </a:endParaRPr>
          </a:p>
        </p:txBody>
      </p:sp>
    </p:spTree>
    <p:extLst>
      <p:ext uri="{BB962C8B-B14F-4D97-AF65-F5344CB8AC3E}">
        <p14:creationId xmlns:p14="http://schemas.microsoft.com/office/powerpoint/2010/main" val="248930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in Reputation</a:t>
            </a:r>
            <a:endParaRPr lang="en-US" dirty="0"/>
          </a:p>
        </p:txBody>
      </p:sp>
      <p:sp>
        <p:nvSpPr>
          <p:cNvPr id="3" name="Content Placeholder 2"/>
          <p:cNvSpPr>
            <a:spLocks noGrp="1"/>
          </p:cNvSpPr>
          <p:nvPr>
            <p:ph idx="1"/>
          </p:nvPr>
        </p:nvSpPr>
        <p:spPr>
          <a:xfrm>
            <a:off x="608965" y="2131381"/>
            <a:ext cx="10961370" cy="1490593"/>
          </a:xfrm>
        </p:spPr>
        <p:txBody>
          <a:bodyPr>
            <a:normAutofit fontScale="92500" lnSpcReduction="10000"/>
          </a:bodyPr>
          <a:lstStyle/>
          <a:p>
            <a:r>
              <a:rPr lang="en-US" sz="3600" dirty="0" smtClean="0"/>
              <a:t>Improved recognition and understanding of the importance of the Sierra Club’s “Cool School” Rankings  and Princeton Review's Green Honor Roll</a:t>
            </a:r>
            <a:endParaRPr lang="en-US" sz="3600" dirty="0"/>
          </a:p>
        </p:txBody>
      </p:sp>
      <p:graphicFrame>
        <p:nvGraphicFramePr>
          <p:cNvPr id="4" name="Content Placeholder 6"/>
          <p:cNvGraphicFramePr>
            <a:graphicFrameLocks/>
          </p:cNvGraphicFramePr>
          <p:nvPr>
            <p:extLst>
              <p:ext uri="{D42A27DB-BD31-4B8C-83A1-F6EECF244321}">
                <p14:modId xmlns:p14="http://schemas.microsoft.com/office/powerpoint/2010/main" val="1414909697"/>
              </p:ext>
            </p:extLst>
          </p:nvPr>
        </p:nvGraphicFramePr>
        <p:xfrm>
          <a:off x="391887" y="4180113"/>
          <a:ext cx="5153893" cy="2095964"/>
        </p:xfrm>
        <a:graphic>
          <a:graphicData uri="http://schemas.openxmlformats.org/drawingml/2006/table">
            <a:tbl>
              <a:tblPr/>
              <a:tblGrid>
                <a:gridCol w="1907971"/>
                <a:gridCol w="1622961"/>
                <a:gridCol w="1622961"/>
              </a:tblGrid>
              <a:tr h="266759">
                <a:tc>
                  <a:txBody>
                    <a:bodyPr/>
                    <a:lstStyle/>
                    <a:p>
                      <a:pPr algn="l" fontAlgn="ctr"/>
                      <a:r>
                        <a:rPr lang="en-US" sz="1400" b="0" i="0" u="none" strike="noStrike" dirty="0">
                          <a:solidFill>
                            <a:srgbClr val="000000"/>
                          </a:solidFill>
                          <a:effectLst/>
                          <a:latin typeface="Arial"/>
                          <a:ea typeface="Times New Roman"/>
                        </a:rPr>
                        <a:t> </a:t>
                      </a:r>
                      <a:endParaRPr lang="en-US" sz="14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Arial"/>
                          <a:ea typeface="Times New Roman"/>
                        </a:rPr>
                        <a:t>2014</a:t>
                      </a:r>
                      <a:endParaRPr lang="en-US" sz="1400" b="1"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1" i="0" u="none" strike="noStrike" dirty="0">
                          <a:solidFill>
                            <a:srgbClr val="000000"/>
                          </a:solidFill>
                          <a:effectLst/>
                          <a:latin typeface="Arial"/>
                          <a:ea typeface="Times New Roman"/>
                        </a:rPr>
                        <a:t>2012</a:t>
                      </a:r>
                      <a:endParaRPr lang="en-US" sz="1400" b="1" i="0" u="none" strike="noStrike" dirty="0">
                        <a:solidFill>
                          <a:srgbClr val="0000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609735">
                <a:tc>
                  <a:txBody>
                    <a:bodyPr/>
                    <a:lstStyle/>
                    <a:p>
                      <a:pPr algn="l" fontAlgn="ctr"/>
                      <a:r>
                        <a:rPr lang="en-US" sz="1400" b="0" i="0" u="none" strike="noStrike" dirty="0">
                          <a:solidFill>
                            <a:srgbClr val="000000"/>
                          </a:solidFill>
                          <a:effectLst/>
                          <a:latin typeface="Arial"/>
                          <a:ea typeface="Times New Roman"/>
                        </a:rPr>
                        <a:t>I don't know what this is</a:t>
                      </a:r>
                      <a:endParaRPr lang="en-US" sz="14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ea typeface="Times New Roman"/>
                        </a:rPr>
                        <a:t>29.06%</a:t>
                      </a:r>
                      <a:endParaRPr lang="en-US" sz="1400" b="0"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23.43%</a:t>
                      </a:r>
                      <a:endParaRPr lang="en-US" sz="1400" b="0" i="0" u="none" strike="noStrike" dirty="0">
                        <a:solidFill>
                          <a:srgbClr val="0000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406490">
                <a:tc>
                  <a:txBody>
                    <a:bodyPr/>
                    <a:lstStyle/>
                    <a:p>
                      <a:pPr algn="l" fontAlgn="ctr"/>
                      <a:r>
                        <a:rPr lang="en-US" sz="1400" b="0" i="0" u="none" strike="noStrike">
                          <a:solidFill>
                            <a:srgbClr val="000000"/>
                          </a:solidFill>
                          <a:effectLst/>
                          <a:latin typeface="Arial"/>
                          <a:ea typeface="Times New Roman"/>
                        </a:rPr>
                        <a:t>Not important</a:t>
                      </a:r>
                      <a:endParaRPr lang="en-US" sz="1400" b="0"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ea typeface="Times New Roman"/>
                        </a:rPr>
                        <a:t>12.51%</a:t>
                      </a:r>
                      <a:endParaRPr lang="en-US" sz="1400" b="0"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35.40%</a:t>
                      </a:r>
                      <a:endParaRPr lang="en-US" sz="1400" b="0" i="0" u="none" strike="noStrike" dirty="0">
                        <a:solidFill>
                          <a:srgbClr val="0000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406490">
                <a:tc>
                  <a:txBody>
                    <a:bodyPr/>
                    <a:lstStyle/>
                    <a:p>
                      <a:pPr algn="l" fontAlgn="ctr"/>
                      <a:r>
                        <a:rPr lang="en-US" sz="1400" b="0" i="0" u="none" strike="noStrike">
                          <a:solidFill>
                            <a:srgbClr val="000000"/>
                          </a:solidFill>
                          <a:effectLst/>
                          <a:latin typeface="Arial"/>
                          <a:ea typeface="Times New Roman"/>
                        </a:rPr>
                        <a:t>Somewhat important</a:t>
                      </a:r>
                      <a:endParaRPr lang="en-US" sz="1400" b="0"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ea typeface="Times New Roman"/>
                        </a:rPr>
                        <a:t>34.95%</a:t>
                      </a:r>
                      <a:endParaRPr lang="en-US" sz="1400" b="0" i="0" u="none" strike="noStrike">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15.73%</a:t>
                      </a:r>
                      <a:endParaRPr lang="en-US" sz="1400" b="0" i="0" u="none" strike="noStrike" dirty="0">
                        <a:solidFill>
                          <a:srgbClr val="0000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406490">
                <a:tc>
                  <a:txBody>
                    <a:bodyPr/>
                    <a:lstStyle/>
                    <a:p>
                      <a:pPr algn="l" fontAlgn="ctr"/>
                      <a:r>
                        <a:rPr lang="en-US" sz="1400" b="0" i="0" u="none" strike="noStrike">
                          <a:solidFill>
                            <a:srgbClr val="000000"/>
                          </a:solidFill>
                          <a:effectLst/>
                          <a:latin typeface="Arial"/>
                          <a:ea typeface="Times New Roman"/>
                        </a:rPr>
                        <a:t>Very important</a:t>
                      </a:r>
                      <a:endParaRPr lang="en-US" sz="1400" b="0"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ea typeface="Times New Roman"/>
                        </a:rPr>
                        <a:t>23.48%</a:t>
                      </a:r>
                      <a:endParaRPr lang="en-US" sz="1400" b="0"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25.44%</a:t>
                      </a:r>
                      <a:endParaRPr lang="en-US" sz="1400" b="0" i="0" u="none" strike="noStrike" dirty="0">
                        <a:solidFill>
                          <a:srgbClr val="0000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bl>
          </a:graphicData>
        </a:graphic>
      </p:graphicFrame>
      <p:sp>
        <p:nvSpPr>
          <p:cNvPr id="6" name="TextBox 5"/>
          <p:cNvSpPr txBox="1"/>
          <p:nvPr/>
        </p:nvSpPr>
        <p:spPr>
          <a:xfrm>
            <a:off x="1211283" y="6626431"/>
            <a:ext cx="9844644" cy="1323439"/>
          </a:xfrm>
          <a:prstGeom prst="rect">
            <a:avLst/>
          </a:prstGeom>
          <a:noFill/>
        </p:spPr>
        <p:txBody>
          <a:bodyPr wrap="square" rtlCol="0">
            <a:spAutoFit/>
          </a:bodyPr>
          <a:lstStyle/>
          <a:p>
            <a:pPr marL="342900" indent="-342900">
              <a:buFont typeface="Wingdings" panose="05000000000000000000" pitchFamily="2" charset="2"/>
              <a:buChar char="§"/>
            </a:pPr>
            <a:r>
              <a:rPr lang="en-US" sz="2000" dirty="0"/>
              <a:t>More than </a:t>
            </a:r>
            <a:r>
              <a:rPr lang="en-US" sz="2000" b="1" dirty="0">
                <a:solidFill>
                  <a:srgbClr val="7030A0"/>
                </a:solidFill>
              </a:rPr>
              <a:t>58% </a:t>
            </a:r>
            <a:r>
              <a:rPr lang="en-US" sz="2000" dirty="0"/>
              <a:t>of the 2014 respondents found the “Cool School” ranking somewhat to very </a:t>
            </a:r>
            <a:r>
              <a:rPr lang="en-US" sz="2000" dirty="0" smtClean="0"/>
              <a:t>important. </a:t>
            </a:r>
          </a:p>
          <a:p>
            <a:pPr marL="342900" indent="-342900">
              <a:buFont typeface="Wingdings" panose="05000000000000000000" pitchFamily="2" charset="2"/>
              <a:buChar char="§"/>
            </a:pPr>
            <a:r>
              <a:rPr lang="en-US" sz="2000" dirty="0" smtClean="0"/>
              <a:t>The </a:t>
            </a:r>
            <a:r>
              <a:rPr lang="en-US" sz="2000" dirty="0"/>
              <a:t>percentage of respondents who found the Green Honor Roll award somewhat important to very important increased from </a:t>
            </a:r>
            <a:r>
              <a:rPr lang="en-US" sz="2000" b="1" dirty="0">
                <a:solidFill>
                  <a:srgbClr val="7030A0"/>
                </a:solidFill>
              </a:rPr>
              <a:t>32% doubled to 64</a:t>
            </a:r>
            <a:r>
              <a:rPr lang="en-US" sz="2000" b="1" dirty="0" smtClean="0">
                <a:solidFill>
                  <a:srgbClr val="7030A0"/>
                </a:solidFill>
              </a:rPr>
              <a:t>%.</a:t>
            </a:r>
            <a:endParaRPr lang="en-US" sz="2000" b="1" dirty="0">
              <a:solidFill>
                <a:srgbClr val="7030A0"/>
              </a:solidFill>
            </a:endParaRPr>
          </a:p>
        </p:txBody>
      </p:sp>
      <p:sp>
        <p:nvSpPr>
          <p:cNvPr id="7" name="TextBox 6"/>
          <p:cNvSpPr txBox="1"/>
          <p:nvPr/>
        </p:nvSpPr>
        <p:spPr>
          <a:xfrm>
            <a:off x="391887" y="3782183"/>
            <a:ext cx="4366796" cy="338554"/>
          </a:xfrm>
          <a:prstGeom prst="rect">
            <a:avLst/>
          </a:prstGeom>
          <a:noFill/>
        </p:spPr>
        <p:txBody>
          <a:bodyPr wrap="square" rtlCol="0">
            <a:spAutoFit/>
          </a:bodyPr>
          <a:lstStyle/>
          <a:p>
            <a:r>
              <a:rPr lang="en-US" sz="1600" dirty="0" smtClean="0"/>
              <a:t>Sierra Club’s “Cool School” Ranking</a:t>
            </a:r>
            <a:endParaRPr lang="en-US" sz="1600" dirty="0"/>
          </a:p>
        </p:txBody>
      </p:sp>
      <p:sp>
        <p:nvSpPr>
          <p:cNvPr id="9" name="TextBox 8"/>
          <p:cNvSpPr txBox="1"/>
          <p:nvPr/>
        </p:nvSpPr>
        <p:spPr>
          <a:xfrm>
            <a:off x="5710053" y="3781967"/>
            <a:ext cx="4366796" cy="338554"/>
          </a:xfrm>
          <a:prstGeom prst="rect">
            <a:avLst/>
          </a:prstGeom>
          <a:noFill/>
        </p:spPr>
        <p:txBody>
          <a:bodyPr wrap="square" rtlCol="0">
            <a:spAutoFit/>
          </a:bodyPr>
          <a:lstStyle/>
          <a:p>
            <a:r>
              <a:rPr lang="en-US" sz="1600" dirty="0" smtClean="0"/>
              <a:t>Princeton Review’s Green Honor Roll</a:t>
            </a:r>
            <a:endParaRPr lang="en-US" sz="1600" dirty="0"/>
          </a:p>
        </p:txBody>
      </p:sp>
      <p:graphicFrame>
        <p:nvGraphicFramePr>
          <p:cNvPr id="12" name="Table 11"/>
          <p:cNvGraphicFramePr>
            <a:graphicFrameLocks noGrp="1"/>
          </p:cNvGraphicFramePr>
          <p:nvPr>
            <p:extLst>
              <p:ext uri="{D42A27DB-BD31-4B8C-83A1-F6EECF244321}">
                <p14:modId xmlns:p14="http://schemas.microsoft.com/office/powerpoint/2010/main" val="2960763584"/>
              </p:ext>
            </p:extLst>
          </p:nvPr>
        </p:nvGraphicFramePr>
        <p:xfrm>
          <a:off x="5710053" y="4205094"/>
          <a:ext cx="5379521" cy="2070983"/>
        </p:xfrm>
        <a:graphic>
          <a:graphicData uri="http://schemas.openxmlformats.org/drawingml/2006/table">
            <a:tbl>
              <a:tblPr/>
              <a:tblGrid>
                <a:gridCol w="1947552"/>
                <a:gridCol w="1721922"/>
                <a:gridCol w="1710047"/>
              </a:tblGrid>
              <a:tr h="215611">
                <a:tc>
                  <a:txBody>
                    <a:bodyPr/>
                    <a:lstStyle/>
                    <a:p>
                      <a:pPr algn="l" fontAlgn="ctr"/>
                      <a:r>
                        <a:rPr lang="en-US" sz="1400" b="0" i="0" u="none" strike="noStrike" dirty="0">
                          <a:solidFill>
                            <a:srgbClr val="000000"/>
                          </a:solidFill>
                          <a:effectLst/>
                          <a:latin typeface="Arial"/>
                          <a:ea typeface="Times New Roman"/>
                        </a:rPr>
                        <a:t> </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Arial"/>
                          <a:ea typeface="Times New Roman"/>
                        </a:rPr>
                        <a:t>2014</a:t>
                      </a:r>
                      <a:endParaRPr lang="en-US" sz="1400" b="1"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1" i="0" u="none" strike="noStrike">
                          <a:solidFill>
                            <a:srgbClr val="000000"/>
                          </a:solidFill>
                          <a:effectLst/>
                          <a:latin typeface="Arial"/>
                          <a:ea typeface="Times New Roman"/>
                        </a:rPr>
                        <a:t>2012</a:t>
                      </a:r>
                      <a:endParaRPr lang="en-US" sz="1400" b="1" i="0" u="none" strike="noStrike">
                        <a:solidFill>
                          <a:srgbClr val="000000"/>
                        </a:solidFill>
                        <a:effectLst/>
                        <a:latin typeface="Arial"/>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667369">
                <a:tc>
                  <a:txBody>
                    <a:bodyPr/>
                    <a:lstStyle/>
                    <a:p>
                      <a:pPr algn="l" fontAlgn="ctr"/>
                      <a:r>
                        <a:rPr lang="en-US" sz="1400" b="0" i="0" u="none" strike="noStrike" dirty="0">
                          <a:solidFill>
                            <a:srgbClr val="000000"/>
                          </a:solidFill>
                          <a:effectLst/>
                          <a:latin typeface="Arial"/>
                          <a:ea typeface="Times New Roman"/>
                        </a:rPr>
                        <a:t>I don't know what this is</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ea typeface="Times New Roman"/>
                        </a:rPr>
                        <a:t>26.06%</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30.16%</a:t>
                      </a:r>
                      <a:endParaRPr lang="en-US" sz="1400" b="0" i="0" u="none" strike="noStrike" dirty="0">
                        <a:solidFill>
                          <a:srgbClr val="000000"/>
                        </a:solidFill>
                        <a:effectLst/>
                        <a:latin typeface="Arial"/>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338818">
                <a:tc>
                  <a:txBody>
                    <a:bodyPr/>
                    <a:lstStyle/>
                    <a:p>
                      <a:pPr algn="l" fontAlgn="ctr"/>
                      <a:r>
                        <a:rPr lang="en-US" sz="1400" b="0" i="0" u="none" strike="noStrike" dirty="0">
                          <a:solidFill>
                            <a:srgbClr val="000000"/>
                          </a:solidFill>
                          <a:effectLst/>
                          <a:latin typeface="Arial"/>
                          <a:ea typeface="Times New Roman"/>
                        </a:rPr>
                        <a:t>Not important</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ea typeface="Times New Roman"/>
                        </a:rPr>
                        <a:t>9.32%</a:t>
                      </a:r>
                      <a:endParaRPr lang="en-US" sz="1400" b="0" i="0" u="none" strike="noStrike">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37.72%</a:t>
                      </a:r>
                      <a:endParaRPr lang="en-US" sz="1400" b="0" i="0" u="none" strike="noStrike" dirty="0">
                        <a:solidFill>
                          <a:srgbClr val="000000"/>
                        </a:solidFill>
                        <a:effectLst/>
                        <a:latin typeface="Arial"/>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503093">
                <a:tc>
                  <a:txBody>
                    <a:bodyPr/>
                    <a:lstStyle/>
                    <a:p>
                      <a:pPr algn="l" fontAlgn="ctr"/>
                      <a:r>
                        <a:rPr lang="en-US" sz="1400" b="0" i="0" u="none" strike="noStrike" dirty="0">
                          <a:solidFill>
                            <a:srgbClr val="000000"/>
                          </a:solidFill>
                          <a:effectLst/>
                          <a:latin typeface="Arial"/>
                          <a:ea typeface="Times New Roman"/>
                        </a:rPr>
                        <a:t>Somewhat important</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ea typeface="Times New Roman"/>
                        </a:rPr>
                        <a:t>34.58%</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9.79%</a:t>
                      </a:r>
                      <a:endParaRPr lang="en-US" sz="1400" b="0" i="0" u="none" strike="noStrike" dirty="0">
                        <a:solidFill>
                          <a:srgbClr val="000000"/>
                        </a:solidFill>
                        <a:effectLst/>
                        <a:latin typeface="Arial"/>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338818">
                <a:tc>
                  <a:txBody>
                    <a:bodyPr/>
                    <a:lstStyle/>
                    <a:p>
                      <a:pPr algn="l" fontAlgn="ctr"/>
                      <a:r>
                        <a:rPr lang="en-US" sz="1400" b="0" i="0" u="none" strike="noStrike" dirty="0">
                          <a:solidFill>
                            <a:srgbClr val="000000"/>
                          </a:solidFill>
                          <a:effectLst/>
                          <a:latin typeface="Arial"/>
                          <a:ea typeface="Times New Roman"/>
                        </a:rPr>
                        <a:t>Very important</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ea typeface="Times New Roman"/>
                        </a:rPr>
                        <a:t>30.04%</a:t>
                      </a:r>
                      <a:endParaRPr lang="en-US" sz="1400" b="0" i="0" u="none" strike="noStrike" dirty="0">
                        <a:solidFill>
                          <a:srgbClr val="000000"/>
                        </a:solidFill>
                        <a:effectLst/>
                        <a:latin typeface="Arial"/>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22.29%</a:t>
                      </a:r>
                      <a:endParaRPr lang="en-US" sz="1400" b="0" i="0" u="none" strike="noStrike" dirty="0">
                        <a:solidFill>
                          <a:srgbClr val="000000"/>
                        </a:solidFill>
                        <a:effectLst/>
                        <a:latin typeface="Arial"/>
                      </a:endParaRP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bl>
          </a:graphicData>
        </a:graphic>
      </p:graphicFrame>
      <p:sp>
        <p:nvSpPr>
          <p:cNvPr id="10" name="TextBox 9"/>
          <p:cNvSpPr txBox="1"/>
          <p:nvPr/>
        </p:nvSpPr>
        <p:spPr>
          <a:xfrm>
            <a:off x="11757873" y="0"/>
            <a:ext cx="299932" cy="461665"/>
          </a:xfrm>
          <a:prstGeom prst="rect">
            <a:avLst/>
          </a:prstGeom>
          <a:noFill/>
        </p:spPr>
        <p:txBody>
          <a:bodyPr wrap="square" rtlCol="0">
            <a:spAutoFit/>
          </a:bodyPr>
          <a:lstStyle/>
          <a:p>
            <a:fld id="{2421F678-06CD-4112-B355-515198C31911}" type="slidenum">
              <a:rPr lang="en-US" smtClean="0">
                <a:solidFill>
                  <a:schemeClr val="bg1">
                    <a:lumMod val="85000"/>
                  </a:schemeClr>
                </a:solidFill>
              </a:rPr>
              <a:t>5</a:t>
            </a:fld>
            <a:endParaRPr lang="en-US" dirty="0">
              <a:solidFill>
                <a:schemeClr val="bg1">
                  <a:lumMod val="85000"/>
                </a:schemeClr>
              </a:solidFill>
            </a:endParaRPr>
          </a:p>
        </p:txBody>
      </p:sp>
    </p:spTree>
    <p:extLst>
      <p:ext uri="{BB962C8B-B14F-4D97-AF65-F5344CB8AC3E}">
        <p14:creationId xmlns:p14="http://schemas.microsoft.com/office/powerpoint/2010/main" val="1497635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in Reputation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25394172"/>
              </p:ext>
            </p:extLst>
          </p:nvPr>
        </p:nvGraphicFramePr>
        <p:xfrm>
          <a:off x="2719736" y="3823795"/>
          <a:ext cx="6616374" cy="2911182"/>
        </p:xfrm>
        <a:graphic>
          <a:graphicData uri="http://schemas.openxmlformats.org/drawingml/2006/table">
            <a:tbl>
              <a:tblPr/>
              <a:tblGrid>
                <a:gridCol w="2205458"/>
                <a:gridCol w="2205458"/>
                <a:gridCol w="2205458"/>
              </a:tblGrid>
              <a:tr h="587835">
                <a:tc>
                  <a:txBody>
                    <a:bodyPr/>
                    <a:lstStyle/>
                    <a:p>
                      <a:pPr algn="l" fontAlgn="ctr"/>
                      <a:r>
                        <a:rPr lang="en-US" sz="1400" b="0" i="0" u="none" strike="noStrike" dirty="0">
                          <a:solidFill>
                            <a:srgbClr val="000000"/>
                          </a:solidFill>
                          <a:effectLst/>
                          <a:latin typeface="Arial"/>
                          <a:ea typeface="Times New Roman"/>
                        </a:rPr>
                        <a:t> </a:t>
                      </a:r>
                      <a:endParaRPr lang="en-US" sz="14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400" b="1" i="0" u="none" strike="noStrike" dirty="0">
                          <a:solidFill>
                            <a:srgbClr val="000000"/>
                          </a:solidFill>
                          <a:effectLst/>
                          <a:latin typeface="Arial"/>
                          <a:ea typeface="Times New Roman"/>
                        </a:rPr>
                        <a:t>2014</a:t>
                      </a:r>
                      <a:endParaRPr lang="en-US" sz="1400" b="1"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1" i="0" u="none" strike="noStrike" dirty="0">
                          <a:solidFill>
                            <a:srgbClr val="000000"/>
                          </a:solidFill>
                          <a:effectLst/>
                          <a:latin typeface="Arial"/>
                          <a:ea typeface="Times New Roman"/>
                        </a:rPr>
                        <a:t>2012</a:t>
                      </a:r>
                      <a:endParaRPr lang="en-US" sz="1400" b="1" i="0" u="none" strike="noStrike" dirty="0">
                        <a:solidFill>
                          <a:srgbClr val="0000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587835">
                <a:tc>
                  <a:txBody>
                    <a:bodyPr/>
                    <a:lstStyle/>
                    <a:p>
                      <a:pPr algn="l" fontAlgn="ctr"/>
                      <a:r>
                        <a:rPr lang="en-US" sz="1400" b="0" i="0" u="none" strike="noStrike">
                          <a:solidFill>
                            <a:srgbClr val="000000"/>
                          </a:solidFill>
                          <a:effectLst/>
                          <a:latin typeface="Arial"/>
                          <a:ea typeface="Times New Roman"/>
                        </a:rPr>
                        <a:t>I don't know what this is</a:t>
                      </a:r>
                      <a:endParaRPr lang="en-US" sz="1400" b="0" i="0" u="none" strike="noStrike">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ea typeface="Times New Roman"/>
                        </a:rPr>
                        <a:t>16.68%</a:t>
                      </a:r>
                      <a:endParaRPr lang="en-US" sz="1400" b="0"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1" i="0" u="none" strike="noStrike" dirty="0">
                          <a:solidFill>
                            <a:srgbClr val="7030A0"/>
                          </a:solidFill>
                          <a:effectLst/>
                          <a:latin typeface="Arial"/>
                          <a:ea typeface="Times New Roman"/>
                        </a:rPr>
                        <a:t>40.25%</a:t>
                      </a:r>
                      <a:endParaRPr lang="en-US" sz="1400" b="1" i="0" u="none" strike="noStrike" dirty="0">
                        <a:solidFill>
                          <a:srgbClr val="7030A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587835">
                <a:tc>
                  <a:txBody>
                    <a:bodyPr/>
                    <a:lstStyle/>
                    <a:p>
                      <a:pPr algn="l" fontAlgn="ctr"/>
                      <a:r>
                        <a:rPr lang="en-US" sz="1400" b="0" i="0" u="none" strike="noStrike" dirty="0">
                          <a:solidFill>
                            <a:srgbClr val="000000"/>
                          </a:solidFill>
                          <a:effectLst/>
                          <a:latin typeface="Arial"/>
                          <a:ea typeface="Times New Roman"/>
                        </a:rPr>
                        <a:t>Not important</a:t>
                      </a:r>
                      <a:endParaRPr lang="en-US" sz="14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ea typeface="Times New Roman"/>
                        </a:rPr>
                        <a:t>6.38%</a:t>
                      </a:r>
                      <a:endParaRPr lang="en-US" sz="1400" b="0" i="0" u="none" strike="noStrike">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31.48%</a:t>
                      </a:r>
                      <a:endParaRPr lang="en-US" sz="1400" b="0" i="0" u="none" strike="noStrike" dirty="0">
                        <a:solidFill>
                          <a:srgbClr val="0000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587835">
                <a:tc>
                  <a:txBody>
                    <a:bodyPr/>
                    <a:lstStyle/>
                    <a:p>
                      <a:pPr algn="l" fontAlgn="ctr"/>
                      <a:r>
                        <a:rPr lang="en-US" sz="1400" b="0" i="0" u="none" strike="noStrike" dirty="0">
                          <a:solidFill>
                            <a:srgbClr val="000000"/>
                          </a:solidFill>
                          <a:effectLst/>
                          <a:latin typeface="Arial"/>
                          <a:ea typeface="Times New Roman"/>
                        </a:rPr>
                        <a:t>Somewhat important</a:t>
                      </a:r>
                      <a:endParaRPr lang="en-US" sz="14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ea typeface="Times New Roman"/>
                        </a:rPr>
                        <a:t>22.56%</a:t>
                      </a:r>
                      <a:endParaRPr lang="en-US" sz="1400" b="0" i="0" u="none" strike="noStrike" dirty="0">
                        <a:solidFill>
                          <a:srgbClr val="00000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7.78%</a:t>
                      </a:r>
                      <a:endParaRPr lang="en-US" sz="1400" b="0" i="0" u="none" strike="noStrike" dirty="0">
                        <a:solidFill>
                          <a:srgbClr val="0000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4DFEC"/>
                    </a:solidFill>
                  </a:tcPr>
                </a:tc>
              </a:tr>
              <a:tr h="559842">
                <a:tc>
                  <a:txBody>
                    <a:bodyPr/>
                    <a:lstStyle/>
                    <a:p>
                      <a:pPr algn="l" fontAlgn="ctr"/>
                      <a:r>
                        <a:rPr lang="en-US" sz="1400" b="0" i="0" u="none" strike="noStrike" dirty="0">
                          <a:solidFill>
                            <a:srgbClr val="000000"/>
                          </a:solidFill>
                          <a:effectLst/>
                          <a:latin typeface="Arial"/>
                          <a:ea typeface="Times New Roman"/>
                        </a:rPr>
                        <a:t>Very important</a:t>
                      </a:r>
                      <a:endParaRPr lang="en-US" sz="1400" b="0" i="0" u="none" strike="noStrike" dirty="0">
                        <a:solidFill>
                          <a:srgbClr val="000000"/>
                        </a:solidFill>
                        <a:effectLst/>
                        <a:latin typeface="Arial"/>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7030A0"/>
                          </a:solidFill>
                          <a:effectLst/>
                          <a:latin typeface="Arial"/>
                          <a:ea typeface="Times New Roman"/>
                        </a:rPr>
                        <a:t>54.38%</a:t>
                      </a:r>
                      <a:endParaRPr lang="en-US" sz="1400" b="1" i="0" u="none" strike="noStrike" dirty="0">
                        <a:solidFill>
                          <a:srgbClr val="7030A0"/>
                        </a:solidFill>
                        <a:effectLst/>
                        <a:latin typeface="Arial"/>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ctr"/>
                      <a:r>
                        <a:rPr lang="en-US" sz="1400" b="0" i="0" u="none" strike="noStrike" dirty="0">
                          <a:solidFill>
                            <a:srgbClr val="000000"/>
                          </a:solidFill>
                          <a:effectLst/>
                          <a:latin typeface="Arial"/>
                          <a:ea typeface="Times New Roman"/>
                        </a:rPr>
                        <a:t>20.49%</a:t>
                      </a:r>
                      <a:endParaRPr lang="en-US" sz="1400" b="0" i="0" u="none" strike="noStrike" dirty="0">
                        <a:solidFill>
                          <a:srgbClr val="000000"/>
                        </a:solidFill>
                        <a:effectLst/>
                        <a:latin typeface="Arial"/>
                      </a:endParaRP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DFEC"/>
                    </a:solidFill>
                  </a:tcPr>
                </a:tc>
              </a:tr>
            </a:tbl>
          </a:graphicData>
        </a:graphic>
      </p:graphicFrame>
      <p:sp>
        <p:nvSpPr>
          <p:cNvPr id="6" name="Rectangle 5"/>
          <p:cNvSpPr/>
          <p:nvPr/>
        </p:nvSpPr>
        <p:spPr>
          <a:xfrm>
            <a:off x="2719736" y="3355111"/>
            <a:ext cx="6089650" cy="338554"/>
          </a:xfrm>
          <a:prstGeom prst="rect">
            <a:avLst/>
          </a:prstGeom>
        </p:spPr>
        <p:txBody>
          <a:bodyPr>
            <a:spAutoFit/>
          </a:bodyPr>
          <a:lstStyle/>
          <a:p>
            <a:r>
              <a:rPr lang="en-US" sz="1600" dirty="0"/>
              <a:t>LEED GOLD rating on all campus buildings completed since 2009</a:t>
            </a:r>
            <a:r>
              <a:rPr lang="en-US" sz="1400" dirty="0"/>
              <a:t>.</a:t>
            </a:r>
          </a:p>
        </p:txBody>
      </p:sp>
      <p:sp>
        <p:nvSpPr>
          <p:cNvPr id="10" name="Content Placeholder 2"/>
          <p:cNvSpPr txBox="1">
            <a:spLocks/>
          </p:cNvSpPr>
          <p:nvPr/>
        </p:nvSpPr>
        <p:spPr>
          <a:xfrm>
            <a:off x="608965" y="1888215"/>
            <a:ext cx="10961370" cy="1490593"/>
          </a:xfrm>
          <a:prstGeom prst="rect">
            <a:avLst/>
          </a:prstGeom>
        </p:spPr>
        <p:txBody>
          <a:bodyPr vert="horz" lIns="121784" tIns="60891" rIns="121784" bIns="60891" rtlCol="0">
            <a:normAutofit/>
          </a:bodyPr>
          <a:lstStyle>
            <a:lvl1pPr marL="456689" indent="-456689" algn="l" defTabSz="608918" rtl="0" eaLnBrk="1" latinLnBrk="0" hangingPunct="1">
              <a:spcBef>
                <a:spcPct val="20000"/>
              </a:spcBef>
              <a:buFont typeface="Arial"/>
              <a:buChar char="•"/>
              <a:defRPr sz="4300" kern="1200">
                <a:solidFill>
                  <a:schemeClr val="tx1"/>
                </a:solidFill>
                <a:latin typeface="+mn-lt"/>
                <a:ea typeface="+mn-ea"/>
                <a:cs typeface="+mn-cs"/>
              </a:defRPr>
            </a:lvl1pPr>
            <a:lvl2pPr marL="989491" indent="-380573" algn="l" defTabSz="608918" rtl="0" eaLnBrk="1" latinLnBrk="0" hangingPunct="1">
              <a:spcBef>
                <a:spcPct val="20000"/>
              </a:spcBef>
              <a:buFont typeface="Arial"/>
              <a:buChar char="–"/>
              <a:defRPr sz="3700" kern="1200">
                <a:solidFill>
                  <a:schemeClr val="tx1"/>
                </a:solidFill>
                <a:latin typeface="+mn-lt"/>
                <a:ea typeface="+mn-ea"/>
                <a:cs typeface="+mn-cs"/>
              </a:defRPr>
            </a:lvl2pPr>
            <a:lvl3pPr marL="1522296" indent="-304458" algn="l" defTabSz="608918" rtl="0" eaLnBrk="1" latinLnBrk="0" hangingPunct="1">
              <a:spcBef>
                <a:spcPct val="20000"/>
              </a:spcBef>
              <a:buFont typeface="Arial"/>
              <a:buChar char="•"/>
              <a:defRPr sz="3200" kern="1200">
                <a:solidFill>
                  <a:schemeClr val="tx1"/>
                </a:solidFill>
                <a:latin typeface="+mn-lt"/>
                <a:ea typeface="+mn-ea"/>
                <a:cs typeface="+mn-cs"/>
              </a:defRPr>
            </a:lvl3pPr>
            <a:lvl4pPr marL="2131212" indent="-304458" algn="l" defTabSz="608918" rtl="0" eaLnBrk="1" latinLnBrk="0" hangingPunct="1">
              <a:spcBef>
                <a:spcPct val="20000"/>
              </a:spcBef>
              <a:buFont typeface="Arial"/>
              <a:buChar char="–"/>
              <a:defRPr sz="2700" kern="1200">
                <a:solidFill>
                  <a:schemeClr val="tx1"/>
                </a:solidFill>
                <a:latin typeface="+mn-lt"/>
                <a:ea typeface="+mn-ea"/>
                <a:cs typeface="+mn-cs"/>
              </a:defRPr>
            </a:lvl4pPr>
            <a:lvl5pPr marL="2740130" indent="-304458" algn="l" defTabSz="608918" rtl="0" eaLnBrk="1" latinLnBrk="0" hangingPunct="1">
              <a:spcBef>
                <a:spcPct val="20000"/>
              </a:spcBef>
              <a:buFont typeface="Arial"/>
              <a:buChar char="»"/>
              <a:defRPr sz="2700" kern="1200">
                <a:solidFill>
                  <a:schemeClr val="tx1"/>
                </a:solidFill>
                <a:latin typeface="+mn-lt"/>
                <a:ea typeface="+mn-ea"/>
                <a:cs typeface="+mn-cs"/>
              </a:defRPr>
            </a:lvl5pPr>
            <a:lvl6pPr marL="3349049" indent="-304458" algn="l" defTabSz="608918" rtl="0" eaLnBrk="1" latinLnBrk="0" hangingPunct="1">
              <a:spcBef>
                <a:spcPct val="20000"/>
              </a:spcBef>
              <a:buFont typeface="Arial"/>
              <a:buChar char="•"/>
              <a:defRPr sz="2700" kern="1200">
                <a:solidFill>
                  <a:schemeClr val="tx1"/>
                </a:solidFill>
                <a:latin typeface="+mn-lt"/>
                <a:ea typeface="+mn-ea"/>
                <a:cs typeface="+mn-cs"/>
              </a:defRPr>
            </a:lvl6pPr>
            <a:lvl7pPr marL="3957966" indent="-304458" algn="l" defTabSz="608918" rtl="0" eaLnBrk="1" latinLnBrk="0" hangingPunct="1">
              <a:spcBef>
                <a:spcPct val="20000"/>
              </a:spcBef>
              <a:buFont typeface="Arial"/>
              <a:buChar char="•"/>
              <a:defRPr sz="2700" kern="1200">
                <a:solidFill>
                  <a:schemeClr val="tx1"/>
                </a:solidFill>
                <a:latin typeface="+mn-lt"/>
                <a:ea typeface="+mn-ea"/>
                <a:cs typeface="+mn-cs"/>
              </a:defRPr>
            </a:lvl7pPr>
            <a:lvl8pPr marL="4566884" indent="-304458" algn="l" defTabSz="608918" rtl="0" eaLnBrk="1" latinLnBrk="0" hangingPunct="1">
              <a:spcBef>
                <a:spcPct val="20000"/>
              </a:spcBef>
              <a:buFont typeface="Arial"/>
              <a:buChar char="•"/>
              <a:defRPr sz="2700" kern="1200">
                <a:solidFill>
                  <a:schemeClr val="tx1"/>
                </a:solidFill>
                <a:latin typeface="+mn-lt"/>
                <a:ea typeface="+mn-ea"/>
                <a:cs typeface="+mn-cs"/>
              </a:defRPr>
            </a:lvl8pPr>
            <a:lvl9pPr marL="5175803" indent="-304458" algn="l" defTabSz="608918" rtl="0" eaLnBrk="1" latinLnBrk="0" hangingPunct="1">
              <a:spcBef>
                <a:spcPct val="20000"/>
              </a:spcBef>
              <a:buFont typeface="Arial"/>
              <a:buChar char="•"/>
              <a:defRPr sz="2700" kern="1200">
                <a:solidFill>
                  <a:schemeClr val="tx1"/>
                </a:solidFill>
                <a:latin typeface="+mn-lt"/>
                <a:ea typeface="+mn-ea"/>
                <a:cs typeface="+mn-cs"/>
              </a:defRPr>
            </a:lvl9pPr>
          </a:lstStyle>
          <a:p>
            <a:r>
              <a:rPr lang="en-US" sz="3600" dirty="0" smtClean="0"/>
              <a:t>Improved recognition and understanding of the importance of LEED rated buildings on campus.</a:t>
            </a:r>
            <a:endParaRPr lang="en-US" sz="3600" dirty="0"/>
          </a:p>
        </p:txBody>
      </p:sp>
      <p:sp>
        <p:nvSpPr>
          <p:cNvPr id="9" name="TextBox 8"/>
          <p:cNvSpPr txBox="1"/>
          <p:nvPr/>
        </p:nvSpPr>
        <p:spPr>
          <a:xfrm>
            <a:off x="986848" y="6859304"/>
            <a:ext cx="10082151" cy="830997"/>
          </a:xfrm>
          <a:prstGeom prst="rect">
            <a:avLst/>
          </a:prstGeom>
          <a:noFill/>
        </p:spPr>
        <p:txBody>
          <a:bodyPr wrap="square" rtlCol="0">
            <a:spAutoFit/>
          </a:bodyPr>
          <a:lstStyle/>
          <a:p>
            <a:r>
              <a:rPr lang="en-US" dirty="0"/>
              <a:t>The percentage of respondents who the LEED GOLD rating of campus buildings somewhat important to very important </a:t>
            </a:r>
            <a:r>
              <a:rPr lang="en-US" b="1" dirty="0">
                <a:solidFill>
                  <a:srgbClr val="7030A0"/>
                </a:solidFill>
              </a:rPr>
              <a:t>tripled</a:t>
            </a:r>
            <a:r>
              <a:rPr lang="en-US" dirty="0"/>
              <a:t> from approximately 28% to 76</a:t>
            </a:r>
            <a:r>
              <a:rPr lang="en-US" dirty="0" smtClean="0"/>
              <a:t>%.</a:t>
            </a:r>
            <a:endParaRPr lang="en-US" dirty="0"/>
          </a:p>
        </p:txBody>
      </p:sp>
      <p:sp>
        <p:nvSpPr>
          <p:cNvPr id="8" name="TextBox 7"/>
          <p:cNvSpPr txBox="1"/>
          <p:nvPr/>
        </p:nvSpPr>
        <p:spPr>
          <a:xfrm>
            <a:off x="11757873" y="0"/>
            <a:ext cx="299932" cy="461665"/>
          </a:xfrm>
          <a:prstGeom prst="rect">
            <a:avLst/>
          </a:prstGeom>
          <a:noFill/>
        </p:spPr>
        <p:txBody>
          <a:bodyPr wrap="square" rtlCol="0">
            <a:spAutoFit/>
          </a:bodyPr>
          <a:lstStyle/>
          <a:p>
            <a:fld id="{797D4821-897A-40BC-B2BB-909AFE47FA67}" type="slidenum">
              <a:rPr lang="en-US" smtClean="0">
                <a:solidFill>
                  <a:schemeClr val="bg1">
                    <a:lumMod val="85000"/>
                  </a:schemeClr>
                </a:solidFill>
              </a:rPr>
              <a:t>6</a:t>
            </a:fld>
            <a:endParaRPr lang="en-US" dirty="0">
              <a:solidFill>
                <a:schemeClr val="bg1">
                  <a:lumMod val="85000"/>
                </a:schemeClr>
              </a:solidFill>
            </a:endParaRPr>
          </a:p>
        </p:txBody>
      </p:sp>
    </p:spTree>
    <p:extLst>
      <p:ext uri="{BB962C8B-B14F-4D97-AF65-F5344CB8AC3E}">
        <p14:creationId xmlns:p14="http://schemas.microsoft.com/office/powerpoint/2010/main" val="1709828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have interests changed?</a:t>
            </a:r>
            <a:endParaRPr lang="en-US" dirty="0"/>
          </a:p>
        </p:txBody>
      </p:sp>
      <p:sp>
        <p:nvSpPr>
          <p:cNvPr id="3" name="Content Placeholder 2"/>
          <p:cNvSpPr>
            <a:spLocks noGrp="1"/>
          </p:cNvSpPr>
          <p:nvPr>
            <p:ph idx="1"/>
          </p:nvPr>
        </p:nvSpPr>
        <p:spPr>
          <a:xfrm>
            <a:off x="608965" y="1786997"/>
            <a:ext cx="10961370" cy="1086832"/>
          </a:xfrm>
        </p:spPr>
        <p:txBody>
          <a:bodyPr/>
          <a:lstStyle/>
          <a:p>
            <a:pPr marL="0" indent="0">
              <a:buNone/>
            </a:pPr>
            <a:r>
              <a:rPr lang="en-US" sz="2800" dirty="0"/>
              <a:t>Which sustainability initiatives do you think the </a:t>
            </a:r>
            <a:r>
              <a:rPr lang="en-US" sz="2800" dirty="0" smtClean="0"/>
              <a:t>UW should </a:t>
            </a:r>
            <a:r>
              <a:rPr lang="en-US" sz="2800" dirty="0"/>
              <a:t>be putting the most emphasis on in order </a:t>
            </a:r>
            <a:r>
              <a:rPr lang="en-US" sz="2800" dirty="0" smtClean="0"/>
              <a:t>to reduce </a:t>
            </a:r>
            <a:r>
              <a:rPr lang="en-US" sz="2800" dirty="0"/>
              <a:t>carbon emissions?</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213809280"/>
              </p:ext>
            </p:extLst>
          </p:nvPr>
        </p:nvGraphicFramePr>
        <p:xfrm>
          <a:off x="1259175" y="2899527"/>
          <a:ext cx="9698635" cy="5227495"/>
        </p:xfrm>
        <a:graphic>
          <a:graphicData uri="http://schemas.openxmlformats.org/drawingml/2006/table">
            <a:tbl>
              <a:tblPr/>
              <a:tblGrid>
                <a:gridCol w="649961"/>
                <a:gridCol w="4102878"/>
                <a:gridCol w="649961"/>
                <a:gridCol w="4295835"/>
              </a:tblGrid>
              <a:tr h="365392">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Rank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1" i="0" u="none" strike="noStrike">
                          <a:solidFill>
                            <a:srgbClr val="000000"/>
                          </a:solidFill>
                          <a:effectLst/>
                          <a:latin typeface="Arial" panose="020B0604020202020204" pitchFamily="34" charset="0"/>
                          <a:cs typeface="Arial" panose="020B0604020202020204" pitchFamily="34" charset="0"/>
                        </a:rPr>
                        <a:t>Rank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1" i="0" u="none" strike="noStrike" dirty="0">
                          <a:solidFill>
                            <a:srgbClr val="000000"/>
                          </a:solidFill>
                          <a:effectLst/>
                          <a:latin typeface="Arial" panose="020B0604020202020204" pitchFamily="34" charset="0"/>
                          <a:cs typeface="Arial" panose="020B0604020202020204" pitchFamily="34" charset="0"/>
                        </a:rPr>
                        <a:t>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07703">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1 (High)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Decreasing </a:t>
                      </a:r>
                      <a:r>
                        <a:rPr lang="en-US" sz="1600" b="0" i="0" u="none" strike="noStrike" dirty="0">
                          <a:solidFill>
                            <a:srgbClr val="000000"/>
                          </a:solidFill>
                          <a:effectLst/>
                          <a:latin typeface="Arial" panose="020B0604020202020204" pitchFamily="34" charset="0"/>
                          <a:cs typeface="Arial" panose="020B0604020202020204" pitchFamily="34" charset="0"/>
                        </a:rPr>
                        <a:t>waste sent landfills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1 (High)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Decreasing </a:t>
                      </a:r>
                      <a:r>
                        <a:rPr lang="en-US" sz="1600" b="0" i="0" u="none" strike="noStrike" dirty="0">
                          <a:solidFill>
                            <a:srgbClr val="000000"/>
                          </a:solidFill>
                          <a:effectLst/>
                          <a:latin typeface="Arial" panose="020B0604020202020204" pitchFamily="34" charset="0"/>
                          <a:cs typeface="Arial" panose="020B0604020202020204" pitchFamily="34" charset="0"/>
                        </a:rPr>
                        <a:t>amount of waste sent to landfills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65392">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a:t>
                      </a:r>
                      <a:r>
                        <a:rPr lang="en-US" sz="1600" b="0" i="0" u="none" strike="noStrike" dirty="0" smtClean="0">
                          <a:solidFill>
                            <a:srgbClr val="C00000"/>
                          </a:solidFill>
                          <a:effectLst/>
                          <a:latin typeface="Arial" panose="020B0604020202020204" pitchFamily="34" charset="0"/>
                          <a:cs typeface="Arial" panose="020B0604020202020204" pitchFamily="34" charset="0"/>
                        </a:rPr>
                        <a:t>Decreasing </a:t>
                      </a:r>
                      <a:r>
                        <a:rPr lang="en-US" sz="1600" b="0" i="0" u="none" strike="noStrike" dirty="0">
                          <a:solidFill>
                            <a:srgbClr val="C00000"/>
                          </a:solidFill>
                          <a:effectLst/>
                          <a:latin typeface="Arial" panose="020B0604020202020204" pitchFamily="34" charset="0"/>
                          <a:cs typeface="Arial" panose="020B0604020202020204" pitchFamily="34" charset="0"/>
                        </a:rPr>
                        <a:t>solo drivers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Increasing </a:t>
                      </a:r>
                      <a:r>
                        <a:rPr lang="en-US" sz="1600" b="0" i="0" u="none" strike="noStrike" dirty="0">
                          <a:solidFill>
                            <a:srgbClr val="000000"/>
                          </a:solidFill>
                          <a:effectLst/>
                          <a:latin typeface="Arial" panose="020B0604020202020204" pitchFamily="34" charset="0"/>
                          <a:cs typeface="Arial" panose="020B0604020202020204" pitchFamily="34" charset="0"/>
                        </a:rPr>
                        <a:t>purchasing of recycled products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65392">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a:t>
                      </a:r>
                      <a:r>
                        <a:rPr lang="en-US" sz="1600" b="0" i="0" u="none" strike="noStrike" dirty="0" smtClean="0">
                          <a:solidFill>
                            <a:srgbClr val="00B050"/>
                          </a:solidFill>
                          <a:effectLst/>
                          <a:latin typeface="Arial" panose="020B0604020202020204" pitchFamily="34" charset="0"/>
                          <a:cs typeface="Arial" panose="020B0604020202020204" pitchFamily="34" charset="0"/>
                        </a:rPr>
                        <a:t>Encouraging </a:t>
                      </a:r>
                      <a:r>
                        <a:rPr lang="en-US" sz="1600" b="0" i="0" u="none" strike="noStrike" dirty="0">
                          <a:solidFill>
                            <a:srgbClr val="00B050"/>
                          </a:solidFill>
                          <a:effectLst/>
                          <a:latin typeface="Arial" panose="020B0604020202020204" pitchFamily="34" charset="0"/>
                          <a:cs typeface="Arial" panose="020B0604020202020204" pitchFamily="34" charset="0"/>
                        </a:rPr>
                        <a:t>use of U-PASS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Decreasing </a:t>
                      </a:r>
                      <a:r>
                        <a:rPr lang="en-US" sz="1600" b="0" i="0" u="none" strike="noStrike" dirty="0">
                          <a:solidFill>
                            <a:srgbClr val="000000"/>
                          </a:solidFill>
                          <a:effectLst/>
                          <a:latin typeface="Arial" panose="020B0604020202020204" pitchFamily="34" charset="0"/>
                          <a:cs typeface="Arial" panose="020B0604020202020204" pitchFamily="34" charset="0"/>
                        </a:rPr>
                        <a:t>paper purchasing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15539">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Decreasing </a:t>
                      </a:r>
                      <a:r>
                        <a:rPr lang="en-US" sz="1600" b="0" i="0" u="none" strike="noStrike" dirty="0">
                          <a:solidFill>
                            <a:srgbClr val="000000"/>
                          </a:solidFill>
                          <a:effectLst/>
                          <a:latin typeface="Arial" panose="020B0604020202020204" pitchFamily="34" charset="0"/>
                          <a:cs typeface="Arial" panose="020B0604020202020204" pitchFamily="34" charset="0"/>
                        </a:rPr>
                        <a:t>paper purchasing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Maintaining </a:t>
                      </a:r>
                      <a:r>
                        <a:rPr lang="en-US" sz="1600" b="0" i="0" u="none" strike="noStrike" dirty="0">
                          <a:solidFill>
                            <a:srgbClr val="000000"/>
                          </a:solidFill>
                          <a:effectLst/>
                          <a:latin typeface="Arial" panose="020B0604020202020204" pitchFamily="34" charset="0"/>
                          <a:cs typeface="Arial" panose="020B0604020202020204" pitchFamily="34" charset="0"/>
                        </a:rPr>
                        <a:t>campus energy consumption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65392">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a:t>
                      </a:r>
                      <a:r>
                        <a:rPr lang="en-US" sz="1600" b="0" i="0" u="none" strike="noStrike" dirty="0" smtClean="0">
                          <a:solidFill>
                            <a:srgbClr val="7030A0"/>
                          </a:solidFill>
                          <a:effectLst/>
                          <a:latin typeface="Arial" panose="020B0604020202020204" pitchFamily="34" charset="0"/>
                          <a:cs typeface="Arial" panose="020B0604020202020204" pitchFamily="34" charset="0"/>
                        </a:rPr>
                        <a:t>On-campus </a:t>
                      </a:r>
                      <a:r>
                        <a:rPr lang="en-US" sz="1600" b="0" i="0" u="none" strike="noStrike" dirty="0">
                          <a:solidFill>
                            <a:srgbClr val="7030A0"/>
                          </a:solidFill>
                          <a:effectLst/>
                          <a:latin typeface="Arial" panose="020B0604020202020204" pitchFamily="34" charset="0"/>
                          <a:cs typeface="Arial" panose="020B0604020202020204" pitchFamily="34" charset="0"/>
                        </a:rPr>
                        <a:t>“Sustainability Summit”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a:t>
                      </a:r>
                      <a:r>
                        <a:rPr lang="en-US" sz="1600" b="0" i="0" u="none" strike="noStrike" dirty="0" smtClean="0">
                          <a:solidFill>
                            <a:srgbClr val="C00000"/>
                          </a:solidFill>
                          <a:effectLst/>
                          <a:latin typeface="Arial" panose="020B0604020202020204" pitchFamily="34" charset="0"/>
                          <a:cs typeface="Arial" panose="020B0604020202020204" pitchFamily="34" charset="0"/>
                        </a:rPr>
                        <a:t>Decreasing </a:t>
                      </a:r>
                      <a:r>
                        <a:rPr lang="en-US" sz="1600" b="0" i="0" u="none" strike="noStrike" dirty="0">
                          <a:solidFill>
                            <a:srgbClr val="C00000"/>
                          </a:solidFill>
                          <a:effectLst/>
                          <a:latin typeface="Arial" panose="020B0604020202020204" pitchFamily="34" charset="0"/>
                          <a:cs typeface="Arial" panose="020B0604020202020204" pitchFamily="34" charset="0"/>
                        </a:rPr>
                        <a:t>solo drivers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65392">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Maintaining </a:t>
                      </a:r>
                      <a:r>
                        <a:rPr lang="en-US" sz="1600" b="0" i="0" u="none" strike="noStrike" dirty="0">
                          <a:solidFill>
                            <a:srgbClr val="000000"/>
                          </a:solidFill>
                          <a:effectLst/>
                          <a:latin typeface="Arial" panose="020B0604020202020204" pitchFamily="34" charset="0"/>
                          <a:cs typeface="Arial" panose="020B0604020202020204" pitchFamily="34" charset="0"/>
                        </a:rPr>
                        <a:t>campus energy consumption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Increasing </a:t>
                      </a:r>
                      <a:r>
                        <a:rPr lang="en-US" sz="1600" b="0" i="0" u="none" strike="noStrike" dirty="0">
                          <a:solidFill>
                            <a:srgbClr val="000000"/>
                          </a:solidFill>
                          <a:effectLst/>
                          <a:latin typeface="Arial" panose="020B0604020202020204" pitchFamily="34" charset="0"/>
                          <a:cs typeface="Arial" panose="020B0604020202020204" pitchFamily="34" charset="0"/>
                        </a:rPr>
                        <a:t>purchasing of locally food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07703">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Creating </a:t>
                      </a:r>
                      <a:r>
                        <a:rPr lang="en-US" sz="1600" b="0" i="0" u="none" strike="noStrike" dirty="0">
                          <a:solidFill>
                            <a:srgbClr val="000000"/>
                          </a:solidFill>
                          <a:effectLst/>
                          <a:latin typeface="Arial" panose="020B0604020202020204" pitchFamily="34" charset="0"/>
                          <a:cs typeface="Arial" panose="020B0604020202020204" pitchFamily="34" charset="0"/>
                        </a:rPr>
                        <a:t>campus office Green Teams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Increasing </a:t>
                      </a:r>
                      <a:r>
                        <a:rPr lang="en-US" sz="1600" b="0" i="0" u="none" strike="noStrike" dirty="0">
                          <a:solidFill>
                            <a:srgbClr val="000000"/>
                          </a:solidFill>
                          <a:effectLst/>
                          <a:latin typeface="Arial" panose="020B0604020202020204" pitchFamily="34" charset="0"/>
                          <a:cs typeface="Arial" panose="020B0604020202020204" pitchFamily="34" charset="0"/>
                        </a:rPr>
                        <a:t>the number of LEED certified </a:t>
                      </a:r>
                      <a:r>
                        <a:rPr lang="en-US" sz="1600" b="0" i="0" u="none" strike="noStrike" dirty="0" smtClean="0">
                          <a:solidFill>
                            <a:srgbClr val="000000"/>
                          </a:solidFill>
                          <a:effectLst/>
                          <a:latin typeface="Arial" panose="020B0604020202020204" pitchFamily="34" charset="0"/>
                          <a:cs typeface="Arial" panose="020B0604020202020204" pitchFamily="34" charset="0"/>
                        </a:rPr>
                        <a:t>  buildings </a:t>
                      </a:r>
                      <a:r>
                        <a:rPr lang="en-US" sz="1600" b="0" i="0" u="none" strike="noStrike" dirty="0">
                          <a:solidFill>
                            <a:srgbClr val="000000"/>
                          </a:solidFill>
                          <a:effectLst/>
                          <a:latin typeface="Arial" panose="020B0604020202020204" pitchFamily="34" charset="0"/>
                          <a:cs typeface="Arial" panose="020B0604020202020204" pitchFamily="34" charset="0"/>
                        </a:rPr>
                        <a:t>on campus.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65392">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Increasing </a:t>
                      </a:r>
                      <a:r>
                        <a:rPr lang="en-US" sz="1600" b="0" i="0" u="none" strike="noStrike" dirty="0">
                          <a:solidFill>
                            <a:srgbClr val="000000"/>
                          </a:solidFill>
                          <a:effectLst/>
                          <a:latin typeface="Arial" panose="020B0604020202020204" pitchFamily="34" charset="0"/>
                          <a:cs typeface="Arial" panose="020B0604020202020204" pitchFamily="34" charset="0"/>
                        </a:rPr>
                        <a:t>purchasing of local food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a:solidFill>
                            <a:srgbClr val="00B050"/>
                          </a:solidFill>
                          <a:effectLst/>
                          <a:latin typeface="Arial" panose="020B0604020202020204" pitchFamily="34" charset="0"/>
                          <a:cs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B050"/>
                          </a:solidFill>
                          <a:effectLst/>
                          <a:latin typeface="Arial" panose="020B0604020202020204" pitchFamily="34" charset="0"/>
                          <a:cs typeface="Arial" panose="020B0604020202020204" pitchFamily="34" charset="0"/>
                        </a:rPr>
                        <a:t> Encouraging </a:t>
                      </a:r>
                      <a:r>
                        <a:rPr lang="en-US" sz="1600" b="0" i="0" u="none" strike="noStrike" dirty="0">
                          <a:solidFill>
                            <a:srgbClr val="00B050"/>
                          </a:solidFill>
                          <a:effectLst/>
                          <a:latin typeface="Arial" panose="020B0604020202020204" pitchFamily="34" charset="0"/>
                          <a:cs typeface="Arial" panose="020B0604020202020204" pitchFamily="34" charset="0"/>
                        </a:rPr>
                        <a:t>the use of U-PASS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65392">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Increasing </a:t>
                      </a:r>
                      <a:r>
                        <a:rPr lang="en-US" sz="1600" b="0" i="0" u="none" strike="noStrike" dirty="0">
                          <a:solidFill>
                            <a:srgbClr val="000000"/>
                          </a:solidFill>
                          <a:effectLst/>
                          <a:latin typeface="Arial" panose="020B0604020202020204" pitchFamily="34" charset="0"/>
                          <a:cs typeface="Arial" panose="020B0604020202020204" pitchFamily="34" charset="0"/>
                        </a:rPr>
                        <a:t>purchasing of recycled products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Decreasing </a:t>
                      </a:r>
                      <a:r>
                        <a:rPr lang="en-US" sz="1600" b="0" i="0" u="none" strike="noStrike" dirty="0">
                          <a:solidFill>
                            <a:srgbClr val="000000"/>
                          </a:solidFill>
                          <a:effectLst/>
                          <a:latin typeface="Arial" panose="020B0604020202020204" pitchFamily="34" charset="0"/>
                          <a:cs typeface="Arial" panose="020B0604020202020204" pitchFamily="34" charset="0"/>
                        </a:rPr>
                        <a:t>water consumption.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07703">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Increasing </a:t>
                      </a:r>
                      <a:r>
                        <a:rPr lang="en-US" sz="1600" b="0" i="0" u="none" strike="noStrike" dirty="0">
                          <a:solidFill>
                            <a:srgbClr val="000000"/>
                          </a:solidFill>
                          <a:effectLst/>
                          <a:latin typeface="Arial" panose="020B0604020202020204" pitchFamily="34" charset="0"/>
                          <a:cs typeface="Arial" panose="020B0604020202020204" pitchFamily="34" charset="0"/>
                        </a:rPr>
                        <a:t>the number of LEED certified buildings on campus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Promoting </a:t>
                      </a:r>
                      <a:r>
                        <a:rPr lang="en-US" sz="1600" b="0" i="0" u="none" strike="noStrike" dirty="0">
                          <a:solidFill>
                            <a:srgbClr val="000000"/>
                          </a:solidFill>
                          <a:effectLst/>
                          <a:latin typeface="Arial" panose="020B0604020202020204" pitchFamily="34" charset="0"/>
                          <a:cs typeface="Arial" panose="020B0604020202020204" pitchFamily="34" charset="0"/>
                        </a:rPr>
                        <a:t>the Campus Sustainability Fund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365392">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Decreasing </a:t>
                      </a:r>
                      <a:r>
                        <a:rPr lang="en-US" sz="1600" b="0" i="0" u="none" strike="noStrike" dirty="0">
                          <a:solidFill>
                            <a:srgbClr val="000000"/>
                          </a:solidFill>
                          <a:effectLst/>
                          <a:latin typeface="Arial" panose="020B0604020202020204" pitchFamily="34" charset="0"/>
                          <a:cs typeface="Arial" panose="020B0604020202020204" pitchFamily="34" charset="0"/>
                        </a:rPr>
                        <a:t>water consumption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a:solidFill>
                            <a:srgbClr val="000000"/>
                          </a:solidFill>
                          <a:effectLst/>
                          <a:latin typeface="Arial" panose="020B0604020202020204" pitchFamily="34" charset="0"/>
                          <a:cs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Creating </a:t>
                      </a:r>
                      <a:r>
                        <a:rPr lang="en-US" sz="1600" b="0" i="0" u="none" strike="noStrike" dirty="0">
                          <a:solidFill>
                            <a:srgbClr val="000000"/>
                          </a:solidFill>
                          <a:effectLst/>
                          <a:latin typeface="Arial" panose="020B0604020202020204" pitchFamily="34" charset="0"/>
                          <a:cs typeface="Arial" panose="020B0604020202020204" pitchFamily="34" charset="0"/>
                        </a:rPr>
                        <a:t>campus office Green Teams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07703">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12 (</a:t>
                      </a:r>
                      <a:r>
                        <a:rPr lang="en-US" sz="1600" b="0" i="0" u="none" strike="noStrike" dirty="0">
                          <a:solidFill>
                            <a:srgbClr val="000000"/>
                          </a:solidFill>
                          <a:effectLst/>
                          <a:latin typeface="Arial" panose="020B0604020202020204" pitchFamily="34" charset="0"/>
                          <a:cs typeface="Arial" panose="020B0604020202020204" pitchFamily="34" charset="0"/>
                        </a:rPr>
                        <a:t>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ctr"/>
                      <a:r>
                        <a:rPr lang="en-US" sz="1600" b="0" i="0" u="none" strike="noStrike" dirty="0" smtClean="0">
                          <a:solidFill>
                            <a:srgbClr val="000000"/>
                          </a:solidFill>
                          <a:effectLst/>
                          <a:latin typeface="Arial" panose="020B0604020202020204" pitchFamily="34" charset="0"/>
                          <a:cs typeface="Arial" panose="020B0604020202020204" pitchFamily="34" charset="0"/>
                        </a:rPr>
                        <a:t> Promoting </a:t>
                      </a:r>
                      <a:r>
                        <a:rPr lang="en-US" sz="1600" b="0" i="0" u="none" strike="noStrike" dirty="0">
                          <a:solidFill>
                            <a:srgbClr val="000000"/>
                          </a:solidFill>
                          <a:effectLst/>
                          <a:latin typeface="Arial" panose="020B0604020202020204" pitchFamily="34" charset="0"/>
                          <a:cs typeface="Arial" panose="020B0604020202020204" pitchFamily="34" charset="0"/>
                        </a:rPr>
                        <a:t>the Campus Sustainability Fund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12 (</a:t>
                      </a:r>
                      <a:r>
                        <a:rPr lang="en-US" sz="1600" b="0" i="0" u="none" strike="noStrike" dirty="0">
                          <a:solidFill>
                            <a:srgbClr val="000000"/>
                          </a:solidFill>
                          <a:effectLst/>
                          <a:latin typeface="Arial" panose="020B0604020202020204" pitchFamily="34" charset="0"/>
                          <a:cs typeface="Arial" panose="020B0604020202020204" pitchFamily="34" charset="0"/>
                        </a:rPr>
                        <a:t>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1600" b="0" i="0" u="none" strike="noStrike" dirty="0" smtClean="0">
                          <a:solidFill>
                            <a:srgbClr val="000000"/>
                          </a:solidFill>
                          <a:effectLst/>
                          <a:latin typeface="Arial" panose="020B0604020202020204" pitchFamily="34" charset="0"/>
                          <a:cs typeface="Arial" panose="020B0604020202020204" pitchFamily="34" charset="0"/>
                        </a:rPr>
                        <a:t> </a:t>
                      </a:r>
                      <a:r>
                        <a:rPr lang="en-US" sz="1600" b="0" i="0" u="none" strike="noStrike" dirty="0" smtClean="0">
                          <a:solidFill>
                            <a:srgbClr val="7030A0"/>
                          </a:solidFill>
                          <a:effectLst/>
                          <a:latin typeface="Arial" panose="020B0604020202020204" pitchFamily="34" charset="0"/>
                          <a:cs typeface="Arial" panose="020B0604020202020204" pitchFamily="34" charset="0"/>
                        </a:rPr>
                        <a:t>On-campus </a:t>
                      </a:r>
                      <a:r>
                        <a:rPr lang="en-US" sz="1600" b="0" i="0" u="none" strike="noStrike" dirty="0">
                          <a:solidFill>
                            <a:srgbClr val="7030A0"/>
                          </a:solidFill>
                          <a:effectLst/>
                          <a:latin typeface="Arial" panose="020B0604020202020204" pitchFamily="34" charset="0"/>
                          <a:cs typeface="Arial" panose="020B0604020202020204" pitchFamily="34" charset="0"/>
                        </a:rPr>
                        <a:t>“Sustainability Summit”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bl>
          </a:graphicData>
        </a:graphic>
      </p:graphicFrame>
      <p:sp>
        <p:nvSpPr>
          <p:cNvPr id="7" name="TextBox 6"/>
          <p:cNvSpPr txBox="1"/>
          <p:nvPr/>
        </p:nvSpPr>
        <p:spPr>
          <a:xfrm>
            <a:off x="11757873" y="0"/>
            <a:ext cx="299932" cy="461665"/>
          </a:xfrm>
          <a:prstGeom prst="rect">
            <a:avLst/>
          </a:prstGeom>
          <a:noFill/>
        </p:spPr>
        <p:txBody>
          <a:bodyPr wrap="square" rtlCol="0">
            <a:spAutoFit/>
          </a:bodyPr>
          <a:lstStyle/>
          <a:p>
            <a:fld id="{6C35D369-8E0C-4154-BA0C-9A1A1A7A5BCF}" type="slidenum">
              <a:rPr lang="en-US" smtClean="0">
                <a:solidFill>
                  <a:schemeClr val="bg1">
                    <a:lumMod val="85000"/>
                  </a:schemeClr>
                </a:solidFill>
              </a:rPr>
              <a:t>7</a:t>
            </a:fld>
            <a:endParaRPr lang="en-US" dirty="0">
              <a:solidFill>
                <a:schemeClr val="bg1">
                  <a:lumMod val="85000"/>
                </a:schemeClr>
              </a:solidFill>
            </a:endParaRPr>
          </a:p>
        </p:txBody>
      </p:sp>
    </p:spTree>
    <p:extLst>
      <p:ext uri="{BB962C8B-B14F-4D97-AF65-F5344CB8AC3E}">
        <p14:creationId xmlns:p14="http://schemas.microsoft.com/office/powerpoint/2010/main" val="1568634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has awareness changed?</a:t>
            </a:r>
            <a:endParaRPr lang="en-US" dirty="0"/>
          </a:p>
        </p:txBody>
      </p:sp>
      <p:sp>
        <p:nvSpPr>
          <p:cNvPr id="8" name="Content Placeholder 7"/>
          <p:cNvSpPr>
            <a:spLocks noGrp="1"/>
          </p:cNvSpPr>
          <p:nvPr>
            <p:ph idx="1"/>
          </p:nvPr>
        </p:nvSpPr>
        <p:spPr/>
        <p:txBody>
          <a:bodyPr>
            <a:normAutofit fontScale="92500" lnSpcReduction="10000"/>
          </a:bodyPr>
          <a:lstStyle/>
          <a:p>
            <a:pPr marL="0" indent="0">
              <a:buNone/>
            </a:pPr>
            <a:r>
              <a:rPr lang="en-US" sz="3200" b="1" dirty="0" smtClean="0"/>
              <a:t>Q: The </a:t>
            </a:r>
            <a:r>
              <a:rPr lang="en-US" sz="3200" b="1" dirty="0"/>
              <a:t>UW has many initiatives to reduce its carbon emissions.  How aware are you of the following on-going initiatives at the UW</a:t>
            </a:r>
            <a:r>
              <a:rPr lang="en-US" sz="3200" b="1" dirty="0" smtClean="0"/>
              <a:t>:</a:t>
            </a:r>
          </a:p>
          <a:p>
            <a:endParaRPr lang="en-US" sz="1900" dirty="0" smtClean="0"/>
          </a:p>
          <a:p>
            <a:r>
              <a:rPr lang="en-US" sz="3200" dirty="0" smtClean="0"/>
              <a:t>Awareness remained high for:</a:t>
            </a:r>
          </a:p>
          <a:p>
            <a:pPr lvl="1"/>
            <a:r>
              <a:rPr lang="en-US" sz="1800" dirty="0"/>
              <a:t>Offering services for bicyclists such as racks and </a:t>
            </a:r>
            <a:r>
              <a:rPr lang="en-US" sz="1800" dirty="0" smtClean="0"/>
              <a:t>lockers (88%)</a:t>
            </a:r>
          </a:p>
          <a:p>
            <a:r>
              <a:rPr lang="en-US" sz="3200" dirty="0"/>
              <a:t>Awareness increased for: </a:t>
            </a:r>
          </a:p>
          <a:p>
            <a:pPr lvl="1"/>
            <a:r>
              <a:rPr lang="en-US" sz="1800" dirty="0"/>
              <a:t>Operating free shuttle services (69% to 90%)</a:t>
            </a:r>
          </a:p>
          <a:p>
            <a:pPr lvl="1"/>
            <a:r>
              <a:rPr lang="en-US" sz="1800" dirty="0"/>
              <a:t>Committing to a Climate Action Plan to reduce campus emissions (45% to 56</a:t>
            </a:r>
            <a:r>
              <a:rPr lang="en-US" sz="1800" dirty="0" smtClean="0"/>
              <a:t>%)</a:t>
            </a:r>
            <a:endParaRPr lang="en-US" sz="1800" dirty="0"/>
          </a:p>
          <a:p>
            <a:r>
              <a:rPr lang="en-US" sz="3200" dirty="0" smtClean="0"/>
              <a:t>Awareness remained low for: </a:t>
            </a:r>
          </a:p>
          <a:p>
            <a:pPr lvl="1"/>
            <a:r>
              <a:rPr lang="en-US" sz="1800" dirty="0" smtClean="0"/>
              <a:t>Developing </a:t>
            </a:r>
            <a:r>
              <a:rPr lang="en-US" sz="1800" dirty="0"/>
              <a:t>a regional Smart Grid </a:t>
            </a:r>
            <a:r>
              <a:rPr lang="en-US" sz="1800" dirty="0" smtClean="0"/>
              <a:t>network (23%)</a:t>
            </a:r>
          </a:p>
          <a:p>
            <a:pPr lvl="1"/>
            <a:r>
              <a:rPr lang="en-US" sz="1800" dirty="0"/>
              <a:t>Purchasing only Energy Star rated appliances (39%)</a:t>
            </a:r>
          </a:p>
          <a:p>
            <a:pPr lvl="1"/>
            <a:r>
              <a:rPr lang="en-US" sz="1800" dirty="0" smtClean="0"/>
              <a:t>Monitoring buildings</a:t>
            </a:r>
            <a:r>
              <a:rPr lang="en-US" sz="1800" dirty="0"/>
              <a:t>' water </a:t>
            </a:r>
            <a:r>
              <a:rPr lang="en-US" sz="1800" dirty="0" smtClean="0"/>
              <a:t>consumption (43%)</a:t>
            </a:r>
          </a:p>
          <a:p>
            <a:pPr lvl="1"/>
            <a:r>
              <a:rPr lang="en-US" sz="1800" dirty="0"/>
              <a:t>Offering telecommuting options for </a:t>
            </a:r>
            <a:r>
              <a:rPr lang="en-US" sz="1800" dirty="0" smtClean="0"/>
              <a:t>staff (46%)</a:t>
            </a:r>
          </a:p>
          <a:p>
            <a:pPr lvl="1"/>
            <a:r>
              <a:rPr lang="en-US" sz="1800" dirty="0"/>
              <a:t>Funding for students and faculty working on sustainability focused projects and </a:t>
            </a:r>
            <a:r>
              <a:rPr lang="en-US" sz="1800" dirty="0" smtClean="0"/>
              <a:t>research* (48%)</a:t>
            </a:r>
          </a:p>
          <a:p>
            <a:pPr lvl="1"/>
            <a:r>
              <a:rPr lang="en-US" sz="1800" dirty="0"/>
              <a:t>Monitoring campus energy consumption (55</a:t>
            </a:r>
            <a:r>
              <a:rPr lang="en-US" sz="1800" dirty="0" smtClean="0"/>
              <a:t>%)</a:t>
            </a:r>
            <a:endParaRPr lang="en-US" sz="1800" dirty="0"/>
          </a:p>
          <a:p>
            <a:r>
              <a:rPr lang="en-US" sz="3200" dirty="0" smtClean="0"/>
              <a:t>There appears to have been no decrease in awareness </a:t>
            </a:r>
            <a:endParaRPr lang="en-US" dirty="0"/>
          </a:p>
        </p:txBody>
      </p:sp>
      <p:sp>
        <p:nvSpPr>
          <p:cNvPr id="5" name="TextBox 4"/>
          <p:cNvSpPr txBox="1"/>
          <p:nvPr/>
        </p:nvSpPr>
        <p:spPr>
          <a:xfrm>
            <a:off x="11757873" y="0"/>
            <a:ext cx="299932" cy="461665"/>
          </a:xfrm>
          <a:prstGeom prst="rect">
            <a:avLst/>
          </a:prstGeom>
          <a:noFill/>
        </p:spPr>
        <p:txBody>
          <a:bodyPr wrap="square" rtlCol="0">
            <a:spAutoFit/>
          </a:bodyPr>
          <a:lstStyle/>
          <a:p>
            <a:fld id="{BD42F68D-DFFC-4936-9162-D99681C61124}" type="slidenum">
              <a:rPr lang="en-US" smtClean="0">
                <a:solidFill>
                  <a:schemeClr val="bg1">
                    <a:lumMod val="85000"/>
                  </a:schemeClr>
                </a:solidFill>
              </a:rPr>
              <a:t>8</a:t>
            </a:fld>
            <a:endParaRPr lang="en-US" dirty="0">
              <a:solidFill>
                <a:schemeClr val="bg1">
                  <a:lumMod val="85000"/>
                </a:schemeClr>
              </a:solidFill>
            </a:endParaRPr>
          </a:p>
        </p:txBody>
      </p:sp>
    </p:spTree>
    <p:extLst>
      <p:ext uri="{BB962C8B-B14F-4D97-AF65-F5344CB8AC3E}">
        <p14:creationId xmlns:p14="http://schemas.microsoft.com/office/powerpoint/2010/main" val="2366684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Campus Practices</a:t>
            </a:r>
            <a:endParaRPr lang="en-US" dirty="0"/>
          </a:p>
        </p:txBody>
      </p:sp>
      <p:sp>
        <p:nvSpPr>
          <p:cNvPr id="8" name="Content Placeholder 7"/>
          <p:cNvSpPr>
            <a:spLocks noGrp="1"/>
          </p:cNvSpPr>
          <p:nvPr>
            <p:ph idx="1"/>
          </p:nvPr>
        </p:nvSpPr>
        <p:spPr>
          <a:xfrm>
            <a:off x="608965" y="2256504"/>
            <a:ext cx="10961370" cy="5530644"/>
          </a:xfrm>
        </p:spPr>
        <p:txBody>
          <a:bodyPr>
            <a:normAutofit fontScale="92500" lnSpcReduction="10000"/>
          </a:bodyPr>
          <a:lstStyle/>
          <a:p>
            <a:pPr marL="0" indent="0">
              <a:buNone/>
            </a:pPr>
            <a:r>
              <a:rPr lang="en-US" sz="3500" b="1" dirty="0" smtClean="0"/>
              <a:t>Q: How often do you turn off the lights, turn off the computer, close windows, etc. upon leaving the room</a:t>
            </a:r>
          </a:p>
          <a:p>
            <a:pPr marL="0" indent="0">
              <a:buNone/>
            </a:pPr>
            <a:endParaRPr lang="en-US" sz="2800" b="1" dirty="0" smtClean="0"/>
          </a:p>
          <a:p>
            <a:r>
              <a:rPr lang="en-US" sz="3300" dirty="0" smtClean="0"/>
              <a:t>Respondents were most likely to select “Almost Always” or “I do not have control over this” over “Never”</a:t>
            </a:r>
          </a:p>
          <a:p>
            <a:r>
              <a:rPr lang="en-US" sz="3300" dirty="0" smtClean="0"/>
              <a:t>Responses remained mostly consistent between 2012 and 2014</a:t>
            </a:r>
          </a:p>
          <a:p>
            <a:r>
              <a:rPr lang="en-US" sz="3300" dirty="0" smtClean="0"/>
              <a:t>New questions added to address new projects:</a:t>
            </a:r>
          </a:p>
          <a:p>
            <a:pPr lvl="1"/>
            <a:r>
              <a:rPr lang="en-US" sz="2600" dirty="0"/>
              <a:t>Sort waste according to compost, recycling or </a:t>
            </a:r>
            <a:r>
              <a:rPr lang="en-US" sz="2600" dirty="0" smtClean="0"/>
              <a:t>landfill</a:t>
            </a:r>
          </a:p>
          <a:p>
            <a:pPr lvl="2"/>
            <a:r>
              <a:rPr lang="en-US" sz="1900" dirty="0" smtClean="0"/>
              <a:t>78.42% chose “Almost Always.” Undergraduate being the least likely to select this option.</a:t>
            </a:r>
          </a:p>
          <a:p>
            <a:pPr lvl="2"/>
            <a:r>
              <a:rPr lang="en-US" sz="1900" dirty="0" smtClean="0"/>
              <a:t>Approximately 3% felt they did not have control over this </a:t>
            </a:r>
          </a:p>
          <a:p>
            <a:pPr lvl="1"/>
            <a:r>
              <a:rPr lang="en-US" sz="2600" dirty="0" smtClean="0"/>
              <a:t>Choosing local food options over non-local</a:t>
            </a:r>
          </a:p>
          <a:p>
            <a:pPr lvl="2"/>
            <a:r>
              <a:rPr lang="en-US" sz="1900" dirty="0" smtClean="0"/>
              <a:t>The largest percentage (35.99%) believe they didn’t have control over this</a:t>
            </a:r>
          </a:p>
        </p:txBody>
      </p:sp>
      <p:sp>
        <p:nvSpPr>
          <p:cNvPr id="5" name="TextBox 4"/>
          <p:cNvSpPr txBox="1"/>
          <p:nvPr/>
        </p:nvSpPr>
        <p:spPr>
          <a:xfrm>
            <a:off x="11757873" y="0"/>
            <a:ext cx="299932" cy="461665"/>
          </a:xfrm>
          <a:prstGeom prst="rect">
            <a:avLst/>
          </a:prstGeom>
          <a:noFill/>
        </p:spPr>
        <p:txBody>
          <a:bodyPr wrap="square" rtlCol="0">
            <a:spAutoFit/>
          </a:bodyPr>
          <a:lstStyle/>
          <a:p>
            <a:r>
              <a:rPr lang="en-US" dirty="0" smtClean="0">
                <a:solidFill>
                  <a:schemeClr val="bg1">
                    <a:lumMod val="85000"/>
                  </a:schemeClr>
                </a:solidFill>
              </a:rPr>
              <a:t>9</a:t>
            </a:r>
            <a:endParaRPr lang="en-US" dirty="0">
              <a:solidFill>
                <a:schemeClr val="bg1">
                  <a:lumMod val="85000"/>
                </a:schemeClr>
              </a:solidFill>
            </a:endParaRPr>
          </a:p>
        </p:txBody>
      </p:sp>
    </p:spTree>
    <p:extLst>
      <p:ext uri="{BB962C8B-B14F-4D97-AF65-F5344CB8AC3E}">
        <p14:creationId xmlns:p14="http://schemas.microsoft.com/office/powerpoint/2010/main" val="1393153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738</TotalTime>
  <Words>2181</Words>
  <Application>Microsoft Office PowerPoint</Application>
  <PresentationFormat>Ledger Paper (11x17 in)</PresentationFormat>
  <Paragraphs>408</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UW Climate Action Plan: Sustainability on Campus Questionnaire 2014</vt:lpstr>
      <vt:lpstr>Why do a 2014 survey?</vt:lpstr>
      <vt:lpstr>Survey Overview</vt:lpstr>
      <vt:lpstr>How it compares to 2012:</vt:lpstr>
      <vt:lpstr>Interest in Reputation</vt:lpstr>
      <vt:lpstr>Interest in Reputation</vt:lpstr>
      <vt:lpstr>How have interests changed?</vt:lpstr>
      <vt:lpstr>How has awareness changed?</vt:lpstr>
      <vt:lpstr>Campus Practices</vt:lpstr>
      <vt:lpstr>How do we commute?</vt:lpstr>
      <vt:lpstr>How do we commute?</vt:lpstr>
      <vt:lpstr>UW Transportation</vt:lpstr>
      <vt:lpstr>We’ve grown to love UPASS</vt:lpstr>
      <vt:lpstr>More Concern and More Hope</vt:lpstr>
      <vt:lpstr>Voices from Around Campus</vt:lpstr>
      <vt:lpstr>Select Comments from Around Campus</vt:lpstr>
      <vt:lpstr>Moving Forward</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Gerald McRobbie</dc:creator>
  <cp:lastModifiedBy>smassis2</cp:lastModifiedBy>
  <cp:revision>67</cp:revision>
  <cp:lastPrinted>2013-06-11T22:40:34Z</cp:lastPrinted>
  <dcterms:created xsi:type="dcterms:W3CDTF">2013-01-04T23:32:20Z</dcterms:created>
  <dcterms:modified xsi:type="dcterms:W3CDTF">2014-04-08T19:54:08Z</dcterms:modified>
</cp:coreProperties>
</file>